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notesSlides/notesSlide44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6" r:id="rId4"/>
  </p:sldMasterIdLst>
  <p:notesMasterIdLst>
    <p:notesMasterId r:id="rId85"/>
  </p:notesMasterIdLst>
  <p:handoutMasterIdLst>
    <p:handoutMasterId r:id="rId86"/>
  </p:handoutMasterIdLst>
  <p:sldIdLst>
    <p:sldId id="256" r:id="rId5"/>
    <p:sldId id="296" r:id="rId6"/>
    <p:sldId id="261" r:id="rId7"/>
    <p:sldId id="297" r:id="rId8"/>
    <p:sldId id="298" r:id="rId9"/>
    <p:sldId id="299" r:id="rId10"/>
    <p:sldId id="354" r:id="rId11"/>
    <p:sldId id="301" r:id="rId12"/>
    <p:sldId id="313" r:id="rId13"/>
    <p:sldId id="314" r:id="rId14"/>
    <p:sldId id="355" r:id="rId15"/>
    <p:sldId id="312" r:id="rId16"/>
    <p:sldId id="303" r:id="rId17"/>
    <p:sldId id="302" r:id="rId18"/>
    <p:sldId id="304" r:id="rId19"/>
    <p:sldId id="306" r:id="rId20"/>
    <p:sldId id="308" r:id="rId21"/>
    <p:sldId id="307" r:id="rId22"/>
    <p:sldId id="309" r:id="rId23"/>
    <p:sldId id="331" r:id="rId24"/>
    <p:sldId id="332" r:id="rId25"/>
    <p:sldId id="333" r:id="rId26"/>
    <p:sldId id="334" r:id="rId27"/>
    <p:sldId id="335" r:id="rId28"/>
    <p:sldId id="336" r:id="rId29"/>
    <p:sldId id="337" r:id="rId30"/>
    <p:sldId id="338" r:id="rId31"/>
    <p:sldId id="339" r:id="rId32"/>
    <p:sldId id="324" r:id="rId33"/>
    <p:sldId id="325" r:id="rId34"/>
    <p:sldId id="340" r:id="rId35"/>
    <p:sldId id="341" r:id="rId36"/>
    <p:sldId id="342" r:id="rId37"/>
    <p:sldId id="343" r:id="rId38"/>
    <p:sldId id="344" r:id="rId39"/>
    <p:sldId id="345" r:id="rId40"/>
    <p:sldId id="346" r:id="rId41"/>
    <p:sldId id="347" r:id="rId42"/>
    <p:sldId id="348" r:id="rId43"/>
    <p:sldId id="349" r:id="rId44"/>
    <p:sldId id="350" r:id="rId45"/>
    <p:sldId id="351" r:id="rId46"/>
    <p:sldId id="352" r:id="rId47"/>
    <p:sldId id="353" r:id="rId48"/>
    <p:sldId id="310" r:id="rId49"/>
    <p:sldId id="264" r:id="rId50"/>
    <p:sldId id="315" r:id="rId51"/>
    <p:sldId id="316" r:id="rId52"/>
    <p:sldId id="317" r:id="rId53"/>
    <p:sldId id="318" r:id="rId54"/>
    <p:sldId id="319" r:id="rId55"/>
    <p:sldId id="320" r:id="rId56"/>
    <p:sldId id="321" r:id="rId57"/>
    <p:sldId id="322" r:id="rId58"/>
    <p:sldId id="323" r:id="rId59"/>
    <p:sldId id="326" r:id="rId60"/>
    <p:sldId id="327" r:id="rId61"/>
    <p:sldId id="328" r:id="rId62"/>
    <p:sldId id="329" r:id="rId63"/>
    <p:sldId id="330" r:id="rId64"/>
    <p:sldId id="356" r:id="rId65"/>
    <p:sldId id="357" r:id="rId66"/>
    <p:sldId id="276" r:id="rId67"/>
    <p:sldId id="282" r:id="rId68"/>
    <p:sldId id="277" r:id="rId69"/>
    <p:sldId id="262" r:id="rId70"/>
    <p:sldId id="289" r:id="rId71"/>
    <p:sldId id="258" r:id="rId72"/>
    <p:sldId id="278" r:id="rId73"/>
    <p:sldId id="266" r:id="rId74"/>
    <p:sldId id="292" r:id="rId75"/>
    <p:sldId id="293" r:id="rId76"/>
    <p:sldId id="280" r:id="rId77"/>
    <p:sldId id="270" r:id="rId78"/>
    <p:sldId id="271" r:id="rId79"/>
    <p:sldId id="287" r:id="rId80"/>
    <p:sldId id="260" r:id="rId81"/>
    <p:sldId id="283" r:id="rId82"/>
    <p:sldId id="294" r:id="rId83"/>
    <p:sldId id="275" r:id="rId84"/>
  </p:sldIdLst>
  <p:sldSz cx="12192000" cy="6858000"/>
  <p:notesSz cx="6858000" cy="9144000"/>
  <p:defaultTextStyle>
    <a:defPPr rtl="0">
      <a:defRPr lang="ko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36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만든 이" initials="오전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E6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32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80" y="132"/>
      </p:cViewPr>
      <p:guideLst>
        <p:guide orient="horz" pos="33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828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viewProps" Target="viewProps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5" Type="http://schemas.openxmlformats.org/officeDocument/2006/relationships/slide" Target="slides/slide1.xml"/><Relationship Id="rId90" Type="http://schemas.openxmlformats.org/officeDocument/2006/relationships/theme" Target="theme/theme1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microsoft.com/office/2018/10/relationships/authors" Target="authors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commentAuthors" Target="commentAuthors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chemeClr val="tx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20XX년</c:v>
                </c:pt>
                <c:pt idx="1">
                  <c:v>20XX년</c:v>
                </c:pt>
                <c:pt idx="2">
                  <c:v>20XX년</c:v>
                </c:pt>
                <c:pt idx="3">
                  <c:v>20XX년</c:v>
                </c:pt>
              </c:strCache>
            </c:strRef>
          </c:cat>
          <c:val>
            <c:numRef>
              <c:f>Sheet1!$B$2:$B$5</c:f>
              <c:numCache>
                <c:formatCode>"₩"#,##0</c:formatCode>
                <c:ptCount val="4"/>
                <c:pt idx="0">
                  <c:v>10000</c:v>
                </c:pt>
                <c:pt idx="1">
                  <c:v>20000</c:v>
                </c:pt>
                <c:pt idx="2">
                  <c:v>30000</c:v>
                </c:pt>
                <c:pt idx="3">
                  <c:v>40000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B80-4025-ABCB-85931C353E8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18"/>
        <c:overlap val="-3"/>
        <c:axId val="694597680"/>
        <c:axId val="694598992"/>
      </c:barChart>
      <c:catAx>
        <c:axId val="6945976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pPr>
            <a:endParaRPr lang="ko-KR"/>
          </a:p>
        </c:txPr>
        <c:crossAx val="694598992"/>
        <c:crosses val="autoZero"/>
        <c:auto val="1"/>
        <c:lblAlgn val="ctr"/>
        <c:lblOffset val="100"/>
        <c:noMultiLvlLbl val="0"/>
      </c:catAx>
      <c:valAx>
        <c:axId val="694598992"/>
        <c:scaling>
          <c:orientation val="minMax"/>
          <c:max val="40000"/>
        </c:scaling>
        <c:delete val="0"/>
        <c:axPos val="l"/>
        <c:majorGridlines>
          <c:spPr>
            <a:ln w="9525" cap="flat" cmpd="sng" algn="ctr">
              <a:solidFill>
                <a:schemeClr val="accent1">
                  <a:lumMod val="75000"/>
                </a:schemeClr>
              </a:solidFill>
              <a:round/>
            </a:ln>
            <a:effectLst/>
          </c:spPr>
        </c:majorGridlines>
        <c:numFmt formatCode="&quot;₩&quot;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pPr>
            <a:endParaRPr lang="ko-KR"/>
          </a:p>
        </c:txPr>
        <c:crossAx val="694597680"/>
        <c:crosses val="autoZero"/>
        <c:crossBetween val="between"/>
        <c:majorUnit val="10000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맑은 고딕" panose="020B0503020000020004" pitchFamily="50" charset="-127"/>
          <a:ea typeface="맑은 고딕" panose="020B0503020000020004" pitchFamily="50" charset="-127"/>
        </a:defRPr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1CE6-4310-A8B0-2035D854994C}"/>
              </c:ext>
            </c:extLst>
          </c:dPt>
          <c:dPt>
            <c:idx val="1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1CE6-4310-A8B0-2035D854994C}"/>
              </c:ext>
            </c:extLst>
          </c:dPt>
          <c:dPt>
            <c:idx val="2"/>
            <c:bubble3D val="0"/>
            <c:spPr>
              <a:solidFill>
                <a:schemeClr val="tx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1CE6-4310-A8B0-2035D854994C}"/>
              </c:ext>
            </c:extLst>
          </c:dPt>
          <c:dPt>
            <c:idx val="3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1CE6-4310-A8B0-2035D854994C}"/>
              </c:ext>
            </c:extLst>
          </c:dPt>
          <c:cat>
            <c:strRef>
              <c:f>Sheet1!$A$2:$A$5</c:f>
              <c:strCache>
                <c:ptCount val="4"/>
                <c:pt idx="0">
                  <c:v>1부</c:v>
                </c:pt>
                <c:pt idx="1">
                  <c:v>2부</c:v>
                </c:pt>
                <c:pt idx="2">
                  <c:v>3부</c:v>
                </c:pt>
                <c:pt idx="3">
                  <c:v>4부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82000</c:v>
                </c:pt>
                <c:pt idx="1">
                  <c:v>32000</c:v>
                </c:pt>
                <c:pt idx="2">
                  <c:v>14000</c:v>
                </c:pt>
                <c:pt idx="3">
                  <c:v>12000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1CE6-4310-A8B0-2035D854994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16"/>
        <c:holeSize val="8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spPr>
            <a:solidFill>
              <a:schemeClr val="bg1">
                <a:lumMod val="75000"/>
              </a:schemeClr>
            </a:solidFill>
            <a:ln>
              <a:noFill/>
            </a:ln>
          </c:spPr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E8EE-4329-89F6-BD625CE6A08A}"/>
              </c:ext>
            </c:extLst>
          </c:dPt>
          <c:dPt>
            <c:idx val="1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E8EE-4329-89F6-BD625CE6A08A}"/>
              </c:ext>
            </c:extLst>
          </c:dPt>
          <c:dPt>
            <c:idx val="2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E8EE-4329-89F6-BD625CE6A08A}"/>
              </c:ext>
            </c:extLst>
          </c:dPt>
          <c:dPt>
            <c:idx val="3"/>
            <c:bubble3D val="0"/>
            <c:spPr>
              <a:solidFill>
                <a:schemeClr val="tx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E8EE-4329-89F6-BD625CE6A08A}"/>
              </c:ext>
            </c:extLst>
          </c:dPt>
          <c:cat>
            <c:strRef>
              <c:f>Sheet1!$A$2:$A$5</c:f>
              <c:strCache>
                <c:ptCount val="4"/>
                <c:pt idx="0">
                  <c:v>1부</c:v>
                </c:pt>
                <c:pt idx="1">
                  <c:v>2부</c:v>
                </c:pt>
                <c:pt idx="2">
                  <c:v>3부</c:v>
                </c:pt>
                <c:pt idx="3">
                  <c:v>4부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82000</c:v>
                </c:pt>
                <c:pt idx="1">
                  <c:v>32000</c:v>
                </c:pt>
                <c:pt idx="2">
                  <c:v>14000</c:v>
                </c:pt>
                <c:pt idx="3">
                  <c:v>12000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E8EE-4329-89F6-BD625CE6A08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16"/>
        <c:holeSize val="8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tx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B039-4882-B53F-7D54DC816E33}"/>
              </c:ext>
            </c:extLst>
          </c:dPt>
          <c:dPt>
            <c:idx val="1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B039-4882-B53F-7D54DC816E33}"/>
              </c:ext>
            </c:extLst>
          </c:dPt>
          <c:dPt>
            <c:idx val="2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B039-4882-B53F-7D54DC816E33}"/>
              </c:ext>
            </c:extLst>
          </c:dPt>
          <c:dPt>
            <c:idx val="3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B039-4882-B53F-7D54DC816E33}"/>
              </c:ext>
            </c:extLst>
          </c:dPt>
          <c:cat>
            <c:strRef>
              <c:f>Sheet1!$A$2:$A$5</c:f>
              <c:strCache>
                <c:ptCount val="4"/>
                <c:pt idx="0">
                  <c:v>1부</c:v>
                </c:pt>
                <c:pt idx="1">
                  <c:v>2부</c:v>
                </c:pt>
                <c:pt idx="2">
                  <c:v>3부</c:v>
                </c:pt>
                <c:pt idx="3">
                  <c:v>4부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82000</c:v>
                </c:pt>
                <c:pt idx="1">
                  <c:v>32000</c:v>
                </c:pt>
                <c:pt idx="2">
                  <c:v>14000</c:v>
                </c:pt>
                <c:pt idx="3">
                  <c:v>12000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B039-4882-B53F-7D54DC816E3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16"/>
        <c:holeSize val="8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DBEE-4C20-AC0D-26BEDCBA2FE1}"/>
              </c:ext>
            </c:extLst>
          </c:dPt>
          <c:dPt>
            <c:idx val="1"/>
            <c:bubble3D val="0"/>
            <c:spPr>
              <a:solidFill>
                <a:schemeClr val="tx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DBEE-4C20-AC0D-26BEDCBA2FE1}"/>
              </c:ext>
            </c:extLst>
          </c:dPt>
          <c:dPt>
            <c:idx val="2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DBEE-4C20-AC0D-26BEDCBA2FE1}"/>
              </c:ext>
            </c:extLst>
          </c:dPt>
          <c:dPt>
            <c:idx val="3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DBEE-4C20-AC0D-26BEDCBA2FE1}"/>
              </c:ext>
            </c:extLst>
          </c:dPt>
          <c:cat>
            <c:strRef>
              <c:f>Sheet1!$A$2:$A$5</c:f>
              <c:strCache>
                <c:ptCount val="4"/>
                <c:pt idx="0">
                  <c:v>1부</c:v>
                </c:pt>
                <c:pt idx="1">
                  <c:v>2부</c:v>
                </c:pt>
                <c:pt idx="2">
                  <c:v>3부</c:v>
                </c:pt>
                <c:pt idx="3">
                  <c:v>4부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82000</c:v>
                </c:pt>
                <c:pt idx="1">
                  <c:v>32000</c:v>
                </c:pt>
                <c:pt idx="2">
                  <c:v>14000</c:v>
                </c:pt>
                <c:pt idx="3">
                  <c:v>12000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DBEE-4C20-AC0D-26BEDCBA2FE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16"/>
        <c:holeSize val="8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53F6ED8B-CF52-4A64-BACC-61D9C1041E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ko-KR" altLang="en-US">
              <a:latin typeface="+mj-ea"/>
              <a:ea typeface="+mj-ea"/>
            </a:endParaRP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D7022B2-02C5-4E03-99BC-0BA3C57AC49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73C78EDB-4074-4B9C-8A23-C61DB2EAECBA}" type="datetime1">
              <a:rPr lang="ko-KR" altLang="en-US" smtClean="0">
                <a:latin typeface="+mj-ea"/>
                <a:ea typeface="+mj-ea"/>
              </a:rPr>
              <a:t>2023-03-24-Friday</a:t>
            </a:fld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C3FEE8C-8D38-4F2A-950E-071C6823E27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ko-KR" altLang="en-US">
              <a:latin typeface="+mj-ea"/>
              <a:ea typeface="+mj-ea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C567A6D-959B-4552-AB8D-4CCA819CAA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4BF9A36D-7FAC-478F-9944-F324014F6FD1}" type="slidenum">
              <a:rPr lang="en-US" altLang="ko-KR" smtClean="0">
                <a:latin typeface="+mj-ea"/>
                <a:ea typeface="+mj-ea"/>
              </a:rPr>
              <a:t>‹#›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34246769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+mj-ea"/>
                <a:ea typeface="+mj-ea"/>
              </a:defRPr>
            </a:lvl1pPr>
          </a:lstStyle>
          <a:p>
            <a:endParaRPr lang="ko-KR" altLang="en-US">
              <a:latin typeface="+mj-ea"/>
              <a:ea typeface="+mj-ea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+mj-ea"/>
                <a:ea typeface="+mj-ea"/>
              </a:defRPr>
            </a:lvl1pPr>
          </a:lstStyle>
          <a:p>
            <a:fld id="{94A59610-D21E-4772-A7BF-F2F26E543677}" type="datetime1">
              <a:rPr lang="ko-KR" altLang="en-US" smtClean="0"/>
              <a:pPr/>
              <a:t>2023-03-24-Friday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ko-KR" altLang="en-US" noProof="0" dirty="0"/>
              <a:t>마스터 텍스트 스타일을 편집하려면 클릭하세요</a:t>
            </a:r>
            <a:r>
              <a:rPr lang="en-US" altLang="ko-KR" noProof="0" dirty="0"/>
              <a:t>.</a:t>
            </a:r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+mj-ea"/>
                <a:ea typeface="+mj-ea"/>
              </a:defRPr>
            </a:lvl1pPr>
          </a:lstStyle>
          <a:p>
            <a:endParaRPr lang="ko-KR" altLang="en-US">
              <a:latin typeface="+mj-ea"/>
              <a:ea typeface="+mj-ea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+mj-ea"/>
                <a:ea typeface="+mj-ea"/>
              </a:defRPr>
            </a:lvl1pPr>
          </a:lstStyle>
          <a:p>
            <a:fld id="{D4B9A9E5-4F7F-4A7D-9DE1-899232329269}" type="slidenum">
              <a:rPr lang="en-US" altLang="ko-KR" smtClean="0"/>
              <a:pPr/>
              <a:t>‹#›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3877831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1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6521482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33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7230571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34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7961949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35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5922467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36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3577310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37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5422942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38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2902709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39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7738511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40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9289369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41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28564084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42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5798065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3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25178993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43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03481670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44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92848323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45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30562833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46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60273508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55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10355407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61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10040603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4B9A9E5-4F7F-4A7D-9DE1-899232329269}" type="slidenum">
              <a:rPr lang="en-US" altLang="ko-KR" smtClean="0"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81678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63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70061621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64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37855281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65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772908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6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47517358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4B9A9E5-4F7F-4A7D-9DE1-899232329269}" type="slidenum">
              <a:rPr lang="en-US" altLang="ko-KR" smtClean="0"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606532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67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99768740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68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438907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69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0135777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70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1097398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71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23702031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72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82615119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73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1191914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74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98905285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75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7804406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7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05635243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76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49825583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77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8013849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78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41395101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79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67552947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80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708216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11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675454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20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4416919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21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7132604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27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0564863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31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2822424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16040" y="4434840"/>
            <a:ext cx="4941771" cy="1122202"/>
          </a:xfrm>
        </p:spPr>
        <p:txBody>
          <a:bodyPr rtlCol="0" anchor="b">
            <a:noAutofit/>
          </a:bodyPr>
          <a:lstStyle>
            <a:lvl1pPr algn="l">
              <a:defRPr sz="3600" cap="all" spc="1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클릭하여 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396660"/>
          </a:xfrm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 noProof="0"/>
              <a:t>클릭하여 마스터 부제목 스타일 편집</a:t>
            </a:r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A04F1E16-9A84-4D0E-9706-79C396AF6A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1086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용 3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cap="all" spc="150" baseline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클릭하여 마스터 제목 스타일 편집</a:t>
            </a:r>
          </a:p>
        </p:txBody>
      </p:sp>
      <p:pic>
        <p:nvPicPr>
          <p:cNvPr id="11" name="그래픽 10">
            <a:extLst>
              <a:ext uri="{FF2B5EF4-FFF2-40B4-BE49-F238E27FC236}">
                <a16:creationId xmlns:a16="http://schemas.microsoft.com/office/drawing/2014/main" id="{B38B0D13-BD5F-460B-B337-F4A934202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65141" y="2358007"/>
            <a:ext cx="2438400" cy="2019300"/>
          </a:xfrm>
          <a:prstGeom prst="rect">
            <a:avLst/>
          </a:prstGeom>
        </p:spPr>
      </p:pic>
      <p:pic>
        <p:nvPicPr>
          <p:cNvPr id="13" name="그래픽 12">
            <a:extLst>
              <a:ext uri="{FF2B5EF4-FFF2-40B4-BE49-F238E27FC236}">
                <a16:creationId xmlns:a16="http://schemas.microsoft.com/office/drawing/2014/main" id="{BE72876B-D3DA-4462-9E24-3354D8D02A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00625" y="2531837"/>
            <a:ext cx="2190750" cy="1943100"/>
          </a:xfrm>
          <a:prstGeom prst="rect">
            <a:avLst/>
          </a:prstGeom>
        </p:spPr>
      </p:pic>
      <p:pic>
        <p:nvPicPr>
          <p:cNvPr id="15" name="그래픽 14">
            <a:extLst>
              <a:ext uri="{FF2B5EF4-FFF2-40B4-BE49-F238E27FC236}">
                <a16:creationId xmlns:a16="http://schemas.microsoft.com/office/drawing/2014/main" id="{14A539B6-6E3F-41BA-ACE2-76E8BB6516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45608" y="2421056"/>
            <a:ext cx="2324100" cy="2057400"/>
          </a:xfrm>
          <a:prstGeom prst="rect">
            <a:avLst/>
          </a:prstGeom>
        </p:spPr>
      </p:pic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063855" y="3064615"/>
            <a:ext cx="1240971" cy="823912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altLang="ko-KR" noProof="0"/>
              <a:t>#</a:t>
            </a:r>
          </a:p>
        </p:txBody>
      </p:sp>
      <p:sp>
        <p:nvSpPr>
          <p:cNvPr id="23" name="텍스트 개체 틀 2">
            <a:extLst>
              <a:ext uri="{FF2B5EF4-FFF2-40B4-BE49-F238E27FC236}">
                <a16:creationId xmlns:a16="http://schemas.microsoft.com/office/drawing/2014/main" id="{A066E2EA-C6EA-4A02-818E-33BD582D92E7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5475514" y="3064615"/>
            <a:ext cx="1240971" cy="823912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altLang="ko-KR" noProof="0"/>
              <a:t>#</a:t>
            </a:r>
          </a:p>
        </p:txBody>
      </p:sp>
      <p:sp>
        <p:nvSpPr>
          <p:cNvPr id="24" name="텍스트 개체 틀 2">
            <a:extLst>
              <a:ext uri="{FF2B5EF4-FFF2-40B4-BE49-F238E27FC236}">
                <a16:creationId xmlns:a16="http://schemas.microsoft.com/office/drawing/2014/main" id="{97B9C3B0-3522-407C-B662-631E19ECC95F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8887174" y="3064615"/>
            <a:ext cx="1240971" cy="823912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altLang="ko-KR" noProof="0"/>
              <a:t>#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129698" y="4824188"/>
            <a:ext cx="3124093" cy="462927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5" name="내용 개체 틀 3">
            <a:extLst>
              <a:ext uri="{FF2B5EF4-FFF2-40B4-BE49-F238E27FC236}">
                <a16:creationId xmlns:a16="http://schemas.microsoft.com/office/drawing/2014/main" id="{82D8880F-3EAC-45C9-91F2-19A193791A18}"/>
              </a:ext>
            </a:extLst>
          </p:cNvPr>
          <p:cNvSpPr>
            <a:spLocks noGrp="1"/>
          </p:cNvSpPr>
          <p:nvPr>
            <p:ph sz="half" idx="17" hasCustomPrompt="1"/>
          </p:nvPr>
        </p:nvSpPr>
        <p:spPr>
          <a:xfrm>
            <a:off x="1129698" y="5280763"/>
            <a:ext cx="3124093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526261" y="4824188"/>
            <a:ext cx="3139479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2000" cap="all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6" name="내용 개체 틀 5">
            <a:extLst>
              <a:ext uri="{FF2B5EF4-FFF2-40B4-BE49-F238E27FC236}">
                <a16:creationId xmlns:a16="http://schemas.microsoft.com/office/drawing/2014/main" id="{9019518E-E850-403D-A5B5-4B53F8C4A56B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4526261" y="5280763"/>
            <a:ext cx="3139479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 algn="ctr">
              <a:lnSpc>
                <a:spcPct val="100000"/>
              </a:lnSpc>
              <a:buNone/>
              <a:defRPr sz="1400" cap="none" spc="5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endParaRPr lang="ko-KR" altLang="en-US" noProof="0"/>
          </a:p>
        </p:txBody>
      </p:sp>
      <p:sp>
        <p:nvSpPr>
          <p:cNvPr id="22" name="내용 개체 틀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938210" y="4824188"/>
            <a:ext cx="3124093" cy="462927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7" name="내용 개체 틀 3">
            <a:extLst>
              <a:ext uri="{FF2B5EF4-FFF2-40B4-BE49-F238E27FC236}">
                <a16:creationId xmlns:a16="http://schemas.microsoft.com/office/drawing/2014/main" id="{A8058154-45E5-403E-B714-AC85774F391F}"/>
              </a:ext>
            </a:extLst>
          </p:cNvPr>
          <p:cNvSpPr>
            <a:spLocks noGrp="1"/>
          </p:cNvSpPr>
          <p:nvPr>
            <p:ph sz="half" idx="19" hasCustomPrompt="1"/>
          </p:nvPr>
        </p:nvSpPr>
        <p:spPr>
          <a:xfrm>
            <a:off x="7938210" y="5280763"/>
            <a:ext cx="3124093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 dirty="0"/>
              <a:t>1</a:t>
            </a:r>
            <a:r>
              <a:rPr lang="ko-KR" altLang="en-US" noProof="0" dirty="0"/>
              <a:t>조 </a:t>
            </a:r>
            <a:r>
              <a:rPr lang="en-US" altLang="ko-KR" noProof="0" dirty="0"/>
              <a:t>– </a:t>
            </a:r>
            <a:r>
              <a:rPr lang="ko-KR" altLang="en-US" noProof="0" dirty="0"/>
              <a:t>안형석</a:t>
            </a:r>
            <a:r>
              <a:rPr lang="en-US" altLang="ko-KR" noProof="0" dirty="0"/>
              <a:t>, </a:t>
            </a:r>
            <a:r>
              <a:rPr lang="ko-KR" altLang="en-US" noProof="0" dirty="0"/>
              <a:t>박민준</a:t>
            </a:r>
            <a:r>
              <a:rPr lang="en-US" altLang="ko-KR" noProof="0" dirty="0"/>
              <a:t>, </a:t>
            </a:r>
            <a:r>
              <a:rPr lang="ko-KR" altLang="en-US" noProof="0" dirty="0" err="1"/>
              <a:t>오영택</a:t>
            </a:r>
            <a:r>
              <a:rPr lang="ko-KR" altLang="en-US" noProof="0" dirty="0"/>
              <a:t> </a:t>
            </a:r>
            <a:r>
              <a:rPr lang="en-US" altLang="ko-KR" noProof="0" dirty="0"/>
              <a:t>, </a:t>
            </a:r>
            <a:r>
              <a:rPr lang="ko-KR" altLang="en-US" noProof="0" dirty="0"/>
              <a:t>김건호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시나리오에 따른 공정 시뮬레이션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26193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892177"/>
            <a:ext cx="8421688" cy="1325563"/>
          </a:xfrm>
        </p:spPr>
        <p:txBody>
          <a:bodyPr rtlCol="0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클릭하여 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76936"/>
            <a:ext cx="3924300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텍스트를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2933700" y="3834606"/>
            <a:ext cx="3924300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76936"/>
            <a:ext cx="3943627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ko-KR" altLang="en-US" noProof="0"/>
              <a:t>마스터 텍스트를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7410173" y="3834606"/>
            <a:ext cx="3943627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 dirty="0"/>
              <a:t>1</a:t>
            </a:r>
            <a:r>
              <a:rPr lang="ko-KR" altLang="en-US" noProof="0" dirty="0"/>
              <a:t>조 </a:t>
            </a:r>
            <a:r>
              <a:rPr lang="en-US" altLang="ko-KR" noProof="0" dirty="0"/>
              <a:t>– </a:t>
            </a:r>
            <a:r>
              <a:rPr lang="ko-KR" altLang="en-US" noProof="0" dirty="0"/>
              <a:t>안형석</a:t>
            </a:r>
            <a:r>
              <a:rPr lang="en-US" altLang="ko-KR" noProof="0" dirty="0"/>
              <a:t>, </a:t>
            </a:r>
            <a:r>
              <a:rPr lang="ko-KR" altLang="en-US" noProof="0" dirty="0"/>
              <a:t>박민준</a:t>
            </a:r>
            <a:r>
              <a:rPr lang="en-US" altLang="ko-KR" noProof="0" dirty="0"/>
              <a:t>, </a:t>
            </a:r>
            <a:r>
              <a:rPr lang="ko-KR" altLang="en-US" noProof="0" dirty="0" err="1"/>
              <a:t>오영택</a:t>
            </a:r>
            <a:r>
              <a:rPr lang="ko-KR" altLang="en-US" noProof="0" dirty="0"/>
              <a:t> </a:t>
            </a:r>
            <a:r>
              <a:rPr lang="en-US" altLang="ko-KR" noProof="0" dirty="0"/>
              <a:t>, </a:t>
            </a:r>
            <a:r>
              <a:rPr lang="ko-KR" altLang="en-US" noProof="0" dirty="0"/>
              <a:t>김건호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시나리오에 따른 공정 시뮬레이션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1" name="그래픽 10">
            <a:extLst>
              <a:ext uri="{FF2B5EF4-FFF2-40B4-BE49-F238E27FC236}">
                <a16:creationId xmlns:a16="http://schemas.microsoft.com/office/drawing/2014/main" id="{EE24E1DB-1F20-4C28-8069-D9219D1F8B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368030" cy="391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7409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사분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제목 1">
            <a:extLst>
              <a:ext uri="{FF2B5EF4-FFF2-40B4-BE49-F238E27FC236}">
                <a16:creationId xmlns:a16="http://schemas.microsoft.com/office/drawing/2014/main" id="{B495A4C6-232E-4A1A-B575-7EF7F414FD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 rtlCol="0">
            <a:normAutofit/>
          </a:bodyPr>
          <a:lstStyle>
            <a:lvl1pPr algn="l">
              <a:defRPr lang="en-US" sz="2800" kern="1200" cap="all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마스터 제목 스타일을 편집하려면 클릭하세요</a:t>
            </a:r>
            <a:r>
              <a:rPr lang="en-US" altLang="ko-KR" noProof="0"/>
              <a:t>.</a:t>
            </a:r>
          </a:p>
        </p:txBody>
      </p:sp>
      <p:cxnSp>
        <p:nvCxnSpPr>
          <p:cNvPr id="24" name="직선 연결선(S) 23">
            <a:extLst>
              <a:ext uri="{FF2B5EF4-FFF2-40B4-BE49-F238E27FC236}">
                <a16:creationId xmlns:a16="http://schemas.microsoft.com/office/drawing/2014/main" id="{DD194B4E-75F4-47BE-B171-9C64697AB9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17" idx="1"/>
          </p:cNvCxnSpPr>
          <p:nvPr userDrawn="1"/>
        </p:nvCxnSpPr>
        <p:spPr>
          <a:xfrm>
            <a:off x="2315757" y="3774842"/>
            <a:ext cx="7624692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(S) 24">
            <a:extLst>
              <a:ext uri="{FF2B5EF4-FFF2-40B4-BE49-F238E27FC236}">
                <a16:creationId xmlns:a16="http://schemas.microsoft.com/office/drawing/2014/main" id="{FEFDA35F-76DF-4FDC-90C9-F9FEDF3227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6096000" y="2091972"/>
            <a:ext cx="4678" cy="3376818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2B4C6F7E-40F0-42B1-AFE0-D3C95660E0D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42517" y="1599947"/>
            <a:ext cx="1706965" cy="492025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all" spc="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이름을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8" name="텍스트 개체 틀 14">
            <a:extLst>
              <a:ext uri="{FF2B5EF4-FFF2-40B4-BE49-F238E27FC236}">
                <a16:creationId xmlns:a16="http://schemas.microsoft.com/office/drawing/2014/main" id="{42EE46E3-709F-4AE9-AECE-FD647B6DCFD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738732" y="2378452"/>
            <a:ext cx="1183179" cy="492025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cap="none" spc="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이름을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6" name="텍스트 개체 틀 14">
            <a:extLst>
              <a:ext uri="{FF2B5EF4-FFF2-40B4-BE49-F238E27FC236}">
                <a16:creationId xmlns:a16="http://schemas.microsoft.com/office/drawing/2014/main" id="{3194FB4F-01AC-4A0E-BBE2-CF2B69F6FAC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522269" y="2169263"/>
            <a:ext cx="1706965" cy="1048575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 cap="all" spc="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이름을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3" name="텍스트 개체 틀 14">
            <a:extLst>
              <a:ext uri="{FF2B5EF4-FFF2-40B4-BE49-F238E27FC236}">
                <a16:creationId xmlns:a16="http://schemas.microsoft.com/office/drawing/2014/main" id="{8E76F955-6B23-4972-8E86-603F19ECF6C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21894" y="3528829"/>
            <a:ext cx="1393863" cy="492025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cap="all" spc="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이름을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7" name="텍스트 개체 틀 14">
            <a:extLst>
              <a:ext uri="{FF2B5EF4-FFF2-40B4-BE49-F238E27FC236}">
                <a16:creationId xmlns:a16="http://schemas.microsoft.com/office/drawing/2014/main" id="{DDA77547-4FF4-4B15-96F1-DC9B00175B4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940449" y="3528829"/>
            <a:ext cx="1380681" cy="492025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cap="all" spc="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이름을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0" name="텍스트 개체 틀 14">
            <a:extLst>
              <a:ext uri="{FF2B5EF4-FFF2-40B4-BE49-F238E27FC236}">
                <a16:creationId xmlns:a16="http://schemas.microsoft.com/office/drawing/2014/main" id="{6E6B6915-DFCC-44EB-9C61-6B7725D1B79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637747" y="4634331"/>
            <a:ext cx="1183179" cy="492025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cap="none" spc="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이름을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9" name="텍스트 개체 틀 14">
            <a:extLst>
              <a:ext uri="{FF2B5EF4-FFF2-40B4-BE49-F238E27FC236}">
                <a16:creationId xmlns:a16="http://schemas.microsoft.com/office/drawing/2014/main" id="{6718CC56-7B04-41D0-A320-CCCDC20D761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175224" y="4459860"/>
            <a:ext cx="1183179" cy="492025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cap="none" spc="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이름을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1" name="텍스트 개체 틀 14">
            <a:extLst>
              <a:ext uri="{FF2B5EF4-FFF2-40B4-BE49-F238E27FC236}">
                <a16:creationId xmlns:a16="http://schemas.microsoft.com/office/drawing/2014/main" id="{778E1C09-B7DB-4CE7-A5B9-90BCF54448B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552714" y="4321788"/>
            <a:ext cx="1183179" cy="492025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cap="none" spc="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이름을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6" name="텍스트 개체 틀 14">
            <a:extLst>
              <a:ext uri="{FF2B5EF4-FFF2-40B4-BE49-F238E27FC236}">
                <a16:creationId xmlns:a16="http://schemas.microsoft.com/office/drawing/2014/main" id="{7CFA026C-42CE-4C20-9DDE-417FDF6CB4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42517" y="5468790"/>
            <a:ext cx="1706965" cy="492025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all" spc="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이름을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2" name="텍스트 개체 틀 14">
            <a:extLst>
              <a:ext uri="{FF2B5EF4-FFF2-40B4-BE49-F238E27FC236}">
                <a16:creationId xmlns:a16="http://schemas.microsoft.com/office/drawing/2014/main" id="{0AFAA95F-1461-496C-BAB4-D5D0594554F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801857" y="5195673"/>
            <a:ext cx="1183179" cy="492025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cap="none" spc="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이름을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1" name="날짜 개체 틀 2">
            <a:extLst>
              <a:ext uri="{FF2B5EF4-FFF2-40B4-BE49-F238E27FC236}">
                <a16:creationId xmlns:a16="http://schemas.microsoft.com/office/drawing/2014/main" id="{B8C04945-62C9-4964-8891-6D30EA90D21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 dirty="0"/>
              <a:t>1</a:t>
            </a:r>
            <a:r>
              <a:rPr lang="ko-KR" altLang="en-US" noProof="0" dirty="0"/>
              <a:t>조 </a:t>
            </a:r>
            <a:r>
              <a:rPr lang="en-US" altLang="ko-KR" noProof="0" dirty="0"/>
              <a:t>– </a:t>
            </a:r>
            <a:r>
              <a:rPr lang="ko-KR" altLang="en-US" noProof="0" dirty="0"/>
              <a:t>안형석</a:t>
            </a:r>
            <a:r>
              <a:rPr lang="en-US" altLang="ko-KR" noProof="0" dirty="0"/>
              <a:t>, </a:t>
            </a:r>
            <a:r>
              <a:rPr lang="ko-KR" altLang="en-US" noProof="0" dirty="0"/>
              <a:t>박민준</a:t>
            </a:r>
            <a:r>
              <a:rPr lang="en-US" altLang="ko-KR" noProof="0" dirty="0"/>
              <a:t>, </a:t>
            </a:r>
            <a:r>
              <a:rPr lang="ko-KR" altLang="en-US" noProof="0" dirty="0" err="1"/>
              <a:t>오영택</a:t>
            </a:r>
            <a:r>
              <a:rPr lang="ko-KR" altLang="en-US" noProof="0" dirty="0"/>
              <a:t> </a:t>
            </a:r>
            <a:r>
              <a:rPr lang="en-US" altLang="ko-KR" noProof="0" dirty="0"/>
              <a:t>, </a:t>
            </a:r>
            <a:r>
              <a:rPr lang="ko-KR" altLang="en-US" noProof="0" dirty="0"/>
              <a:t>김건호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바닥글 개체 틀 3">
            <a:extLst>
              <a:ext uri="{FF2B5EF4-FFF2-40B4-BE49-F238E27FC236}">
                <a16:creationId xmlns:a16="http://schemas.microsoft.com/office/drawing/2014/main" id="{51029B8B-F669-4889-98DD-901661178D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시나리오에 따른 공정 시뮬레이션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" name="슬라이드 번호 개체 틀 4">
            <a:extLst>
              <a:ext uri="{FF2B5EF4-FFF2-40B4-BE49-F238E27FC236}">
                <a16:creationId xmlns:a16="http://schemas.microsoft.com/office/drawing/2014/main" id="{7A0B84D6-438D-4B3B-B52C-6F5EC159B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262508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래픽 13">
            <a:extLst>
              <a:ext uri="{FF2B5EF4-FFF2-40B4-BE49-F238E27FC236}">
                <a16:creationId xmlns:a16="http://schemas.microsoft.com/office/drawing/2014/main" id="{AE202E03-5C65-4305-B969-65220AD410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41825" b="23071"/>
          <a:stretch/>
        </p:blipFill>
        <p:spPr>
          <a:xfrm flipH="1">
            <a:off x="0" y="0"/>
            <a:ext cx="5441888" cy="6858000"/>
          </a:xfrm>
          <a:custGeom>
            <a:avLst/>
            <a:gdLst>
              <a:gd name="connsiteX0" fmla="*/ 5441888 w 5441888"/>
              <a:gd name="connsiteY0" fmla="*/ 0 h 6858000"/>
              <a:gd name="connsiteX1" fmla="*/ 0 w 5441888"/>
              <a:gd name="connsiteY1" fmla="*/ 0 h 6858000"/>
              <a:gd name="connsiteX2" fmla="*/ 0 w 5441888"/>
              <a:gd name="connsiteY2" fmla="*/ 6858000 h 6858000"/>
              <a:gd name="connsiteX3" fmla="*/ 5441888 w 5441888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41888" h="6858000">
                <a:moveTo>
                  <a:pt x="5441888" y="0"/>
                </a:moveTo>
                <a:lnTo>
                  <a:pt x="0" y="0"/>
                </a:lnTo>
                <a:lnTo>
                  <a:pt x="0" y="6858000"/>
                </a:lnTo>
                <a:lnTo>
                  <a:pt x="5441888" y="6858000"/>
                </a:lnTo>
                <a:close/>
              </a:path>
            </a:pathLst>
          </a:custGeom>
        </p:spPr>
      </p:pic>
      <p:sp>
        <p:nvSpPr>
          <p:cNvPr id="19" name="제목 1">
            <a:extLst>
              <a:ext uri="{FF2B5EF4-FFF2-40B4-BE49-F238E27FC236}">
                <a16:creationId xmlns:a16="http://schemas.microsoft.com/office/drawing/2014/main" id="{1E1C8C6D-0530-475B-A7F7-0E00C33ACF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20169" y="1152771"/>
            <a:ext cx="5431971" cy="846301"/>
          </a:xfrm>
        </p:spPr>
        <p:txBody>
          <a:bodyPr rtlCol="0" anchor="t">
            <a:normAutofit/>
          </a:bodyPr>
          <a:lstStyle>
            <a:lvl1pPr>
              <a:defRPr lang="en-US" sz="2800" kern="1200" cap="all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마스터 제목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0" name="텍스트 개체 틀 15">
            <a:extLst>
              <a:ext uri="{FF2B5EF4-FFF2-40B4-BE49-F238E27FC236}">
                <a16:creationId xmlns:a16="http://schemas.microsoft.com/office/drawing/2014/main" id="{3D2778A3-7084-4333-8349-03B1FEB5FE7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2469515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lvl="0" rtl="0"/>
            <a:r>
              <a:rPr lang="ko-KR" altLang="en-US" noProof="0"/>
              <a:t>부제목을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5" name="텍스트 개체 틀 18">
            <a:extLst>
              <a:ext uri="{FF2B5EF4-FFF2-40B4-BE49-F238E27FC236}">
                <a16:creationId xmlns:a16="http://schemas.microsoft.com/office/drawing/2014/main" id="{70ED2545-F96B-400C-B6F4-F1D2D83B724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2798940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6" name="텍스트 개체 틀 15">
            <a:extLst>
              <a:ext uri="{FF2B5EF4-FFF2-40B4-BE49-F238E27FC236}">
                <a16:creationId xmlns:a16="http://schemas.microsoft.com/office/drawing/2014/main" id="{4A2FECA2-3808-47DC-84EB-CD3395C2052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3569311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lvl="0" rtl="0"/>
            <a:r>
              <a:rPr lang="ko-KR" altLang="en-US" noProof="0"/>
              <a:t>부제목을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7" name="텍스트 개체 틀 18">
            <a:extLst>
              <a:ext uri="{FF2B5EF4-FFF2-40B4-BE49-F238E27FC236}">
                <a16:creationId xmlns:a16="http://schemas.microsoft.com/office/drawing/2014/main" id="{24393B9A-03C4-45C1-8172-F8B354458A4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3898736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8" name="텍스트 개체 틀 15">
            <a:extLst>
              <a:ext uri="{FF2B5EF4-FFF2-40B4-BE49-F238E27FC236}">
                <a16:creationId xmlns:a16="http://schemas.microsoft.com/office/drawing/2014/main" id="{18EC24A5-B4A5-4BAB-AE40-30EB69D6EF7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4669107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lvl="0" rtl="0"/>
            <a:r>
              <a:rPr lang="ko-KR" altLang="en-US" noProof="0"/>
              <a:t>부제목을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9" name="텍스트 개체 틀 18">
            <a:extLst>
              <a:ext uri="{FF2B5EF4-FFF2-40B4-BE49-F238E27FC236}">
                <a16:creationId xmlns:a16="http://schemas.microsoft.com/office/drawing/2014/main" id="{726F36C0-4E6A-4A10-960D-11D78D04447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998532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1" name="날짜 개체 틀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 dirty="0"/>
              <a:t>1</a:t>
            </a:r>
            <a:r>
              <a:rPr lang="ko-KR" altLang="en-US" noProof="0" dirty="0"/>
              <a:t>조 </a:t>
            </a:r>
            <a:r>
              <a:rPr lang="en-US" altLang="ko-KR" noProof="0" dirty="0"/>
              <a:t>– </a:t>
            </a:r>
            <a:r>
              <a:rPr lang="ko-KR" altLang="en-US" noProof="0" dirty="0"/>
              <a:t>안형석</a:t>
            </a:r>
            <a:r>
              <a:rPr lang="en-US" altLang="ko-KR" noProof="0" dirty="0"/>
              <a:t>, </a:t>
            </a:r>
            <a:r>
              <a:rPr lang="ko-KR" altLang="en-US" noProof="0" dirty="0"/>
              <a:t>박민준</a:t>
            </a:r>
            <a:r>
              <a:rPr lang="en-US" altLang="ko-KR" noProof="0" dirty="0"/>
              <a:t>, </a:t>
            </a:r>
            <a:r>
              <a:rPr lang="ko-KR" altLang="en-US" noProof="0" dirty="0" err="1"/>
              <a:t>오영택</a:t>
            </a:r>
            <a:r>
              <a:rPr lang="ko-KR" altLang="en-US" noProof="0" dirty="0"/>
              <a:t> </a:t>
            </a:r>
            <a:r>
              <a:rPr lang="en-US" altLang="ko-KR" noProof="0" dirty="0"/>
              <a:t>, </a:t>
            </a:r>
            <a:r>
              <a:rPr lang="ko-KR" altLang="en-US" noProof="0" dirty="0"/>
              <a:t>김건호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바닥글 개체 틀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시나리오에 따른 공정 시뮬레이션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슬라이드 번호 개체 틀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69334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차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>
            <a:normAutofit/>
          </a:bodyPr>
          <a:lstStyle>
            <a:lvl1pPr algn="l">
              <a:defRPr lang="en-US" sz="2800" kern="1200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마스터 제목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B250D272-9B39-4C2D-B0F5-21010D11E43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48749" y="1361938"/>
            <a:ext cx="6765925" cy="496888"/>
          </a:xfrm>
        </p:spPr>
        <p:txBody>
          <a:bodyPr rtlCol="0">
            <a:noAutofit/>
          </a:bodyPr>
          <a:lstStyle>
            <a:lvl1pPr marL="0" indent="0">
              <a:buNone/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7" name="차트 개체 틀 6">
            <a:extLst>
              <a:ext uri="{FF2B5EF4-FFF2-40B4-BE49-F238E27FC236}">
                <a16:creationId xmlns:a16="http://schemas.microsoft.com/office/drawing/2014/main" id="{08AF2DB4-A973-4307-B59C-6058A138835C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838200" y="2286002"/>
            <a:ext cx="6094270" cy="3542143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차트를 추가하려면 아이콘을 클릭하세요</a:t>
            </a:r>
            <a:r>
              <a:rPr lang="en-US" altLang="ko-KR" noProof="0"/>
              <a:t>.</a:t>
            </a:r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339C283A-EC40-421C-8A0E-F9A3161C889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858125" y="2284624"/>
            <a:ext cx="3147332" cy="306388"/>
          </a:xfrm>
        </p:spPr>
        <p:txBody>
          <a:bodyPr rtlCol="0">
            <a:noAutofit/>
          </a:bodyPr>
          <a:lstStyle>
            <a:lvl1pPr marL="0" indent="0">
              <a:buNone/>
              <a:defRPr sz="1400" cap="all" spc="15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3" name="내용 개체 틀 12">
            <a:extLst>
              <a:ext uri="{FF2B5EF4-FFF2-40B4-BE49-F238E27FC236}">
                <a16:creationId xmlns:a16="http://schemas.microsoft.com/office/drawing/2014/main" id="{305CA2B1-D510-4949-A638-C1A064DA41A7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7858125" y="2779713"/>
            <a:ext cx="3148013" cy="3095625"/>
          </a:xfrm>
        </p:spPr>
        <p:txBody>
          <a:bodyPr rtlCol="0">
            <a:normAutofit/>
          </a:bodyPr>
          <a:lstStyle>
            <a:lvl1pPr marL="0" indent="0"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914400" indent="0">
              <a:buNone/>
              <a:defRPr sz="105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1371600" indent="0"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marL="1828800" indent="0"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 rtl="0"/>
            <a:r>
              <a:rPr lang="ko-KR" altLang="en-US" noProof="0"/>
              <a:t>내용을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 dirty="0"/>
              <a:t>1</a:t>
            </a:r>
            <a:r>
              <a:rPr lang="ko-KR" altLang="en-US" noProof="0" dirty="0"/>
              <a:t>조 </a:t>
            </a:r>
            <a:r>
              <a:rPr lang="en-US" altLang="ko-KR" noProof="0" dirty="0"/>
              <a:t>– </a:t>
            </a:r>
            <a:r>
              <a:rPr lang="ko-KR" altLang="en-US" noProof="0" dirty="0"/>
              <a:t>안형석</a:t>
            </a:r>
            <a:r>
              <a:rPr lang="en-US" altLang="ko-KR" noProof="0" dirty="0"/>
              <a:t>, </a:t>
            </a:r>
            <a:r>
              <a:rPr lang="ko-KR" altLang="en-US" noProof="0" dirty="0"/>
              <a:t>박민준</a:t>
            </a:r>
            <a:r>
              <a:rPr lang="en-US" altLang="ko-KR" noProof="0" dirty="0"/>
              <a:t>, </a:t>
            </a:r>
            <a:r>
              <a:rPr lang="ko-KR" altLang="en-US" noProof="0" dirty="0" err="1"/>
              <a:t>오영택</a:t>
            </a:r>
            <a:r>
              <a:rPr lang="ko-KR" altLang="en-US" noProof="0" dirty="0"/>
              <a:t> </a:t>
            </a:r>
            <a:r>
              <a:rPr lang="en-US" altLang="ko-KR" noProof="0" dirty="0"/>
              <a:t>, </a:t>
            </a:r>
            <a:r>
              <a:rPr lang="ko-KR" altLang="en-US" noProof="0" dirty="0"/>
              <a:t>김건호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시나리오에 따른 공정 시뮬레이션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9100301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타임라인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D46070C-E825-43D0-99F4-8B46141311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057683"/>
            <a:ext cx="12191998" cy="20101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>
            <a:normAutofit/>
          </a:bodyPr>
          <a:lstStyle>
            <a:lvl1pPr algn="l">
              <a:defRPr lang="en-US" sz="2800" kern="1200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마스터 제목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6" name="텍스트 개체 틀 10">
            <a:extLst>
              <a:ext uri="{FF2B5EF4-FFF2-40B4-BE49-F238E27FC236}">
                <a16:creationId xmlns:a16="http://schemas.microsoft.com/office/drawing/2014/main" id="{E4E92FC5-6FC2-45C2-9200-3244F9EA69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354712"/>
            <a:ext cx="731520" cy="457200"/>
          </a:xfrm>
        </p:spPr>
        <p:txBody>
          <a:bodyPr rtlCol="0" anchor="ctr"/>
          <a:lstStyle>
            <a:lvl1pPr marL="0" indent="0" algn="l">
              <a:buNone/>
              <a:defRPr sz="14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연도</a:t>
            </a:r>
            <a:endParaRPr lang="ko-KR" altLang="en-ZA" noProof="0"/>
          </a:p>
        </p:txBody>
      </p:sp>
      <p:sp>
        <p:nvSpPr>
          <p:cNvPr id="7" name="텍스트 개체 틀 10">
            <a:extLst>
              <a:ext uri="{FF2B5EF4-FFF2-40B4-BE49-F238E27FC236}">
                <a16:creationId xmlns:a16="http://schemas.microsoft.com/office/drawing/2014/main" id="{4D75C136-D6C3-4431-8776-997070627AA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8" name="텍스트 개체 틀 10">
            <a:extLst>
              <a:ext uri="{FF2B5EF4-FFF2-40B4-BE49-F238E27FC236}">
                <a16:creationId xmlns:a16="http://schemas.microsoft.com/office/drawing/2014/main" id="{FD15D323-BFE3-4ACE-9A2E-C9EB69458B1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388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9" name="텍스트 개체 틀 10">
            <a:extLst>
              <a:ext uri="{FF2B5EF4-FFF2-40B4-BE49-F238E27FC236}">
                <a16:creationId xmlns:a16="http://schemas.microsoft.com/office/drawing/2014/main" id="{3B520767-B49F-4503-8120-B66E411F33E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10" name="텍스트 개체 틀 10">
            <a:extLst>
              <a:ext uri="{FF2B5EF4-FFF2-40B4-BE49-F238E27FC236}">
                <a16:creationId xmlns:a16="http://schemas.microsoft.com/office/drawing/2014/main" id="{30C2F5A0-E03E-4C89-B9EB-8D48889F5F9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12" name="텍스트 개체 틀 10">
            <a:extLst>
              <a:ext uri="{FF2B5EF4-FFF2-40B4-BE49-F238E27FC236}">
                <a16:creationId xmlns:a16="http://schemas.microsoft.com/office/drawing/2014/main" id="{59D3CBFE-13C8-4DB1-A831-9393264923E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13" name="텍스트 개체 틀 10">
            <a:extLst>
              <a:ext uri="{FF2B5EF4-FFF2-40B4-BE49-F238E27FC236}">
                <a16:creationId xmlns:a16="http://schemas.microsoft.com/office/drawing/2014/main" id="{82385A0A-C61D-4BBD-AC77-D7642F895E2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14" name="텍스트 개체 틀 10">
            <a:extLst>
              <a:ext uri="{FF2B5EF4-FFF2-40B4-BE49-F238E27FC236}">
                <a16:creationId xmlns:a16="http://schemas.microsoft.com/office/drawing/2014/main" id="{FED89FCE-7507-4C8C-923F-92229058946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16" name="텍스트 개체 틀 10">
            <a:extLst>
              <a:ext uri="{FF2B5EF4-FFF2-40B4-BE49-F238E27FC236}">
                <a16:creationId xmlns:a16="http://schemas.microsoft.com/office/drawing/2014/main" id="{2A9276DB-F427-4F8E-8E4C-466600F390F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17" name="텍스트 개체 틀 10">
            <a:extLst>
              <a:ext uri="{FF2B5EF4-FFF2-40B4-BE49-F238E27FC236}">
                <a16:creationId xmlns:a16="http://schemas.microsoft.com/office/drawing/2014/main" id="{79023948-0C1E-4DAB-B885-1C713409AA0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15" name="텍스트 개체 틀 10">
            <a:extLst>
              <a:ext uri="{FF2B5EF4-FFF2-40B4-BE49-F238E27FC236}">
                <a16:creationId xmlns:a16="http://schemas.microsoft.com/office/drawing/2014/main" id="{F2F73935-BF53-4510-8B8F-EDB1CD56A1B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18" name="텍스트 개체 틀 10">
            <a:extLst>
              <a:ext uri="{FF2B5EF4-FFF2-40B4-BE49-F238E27FC236}">
                <a16:creationId xmlns:a16="http://schemas.microsoft.com/office/drawing/2014/main" id="{4AB6A03C-6180-41ED-A88D-ECBB80D160F2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19" name="텍스트 개체 틀 10">
            <a:extLst>
              <a:ext uri="{FF2B5EF4-FFF2-40B4-BE49-F238E27FC236}">
                <a16:creationId xmlns:a16="http://schemas.microsoft.com/office/drawing/2014/main" id="{145AD645-55F0-41A9-AC53-ED30BF1340B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AB3645A3-D681-45BF-B195-452D000802C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292468"/>
            <a:ext cx="731520" cy="457200"/>
          </a:xfrm>
        </p:spPr>
        <p:txBody>
          <a:bodyPr rtlCol="0" anchor="ctr"/>
          <a:lstStyle>
            <a:lvl1pPr marL="0" indent="0" algn="l">
              <a:buNone/>
              <a:defRPr sz="14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연도</a:t>
            </a:r>
            <a:endParaRPr lang="ko-KR" altLang="en-ZA" noProof="0"/>
          </a:p>
        </p:txBody>
      </p:sp>
      <p:sp>
        <p:nvSpPr>
          <p:cNvPr id="20" name="텍스트 개체 틀 10">
            <a:extLst>
              <a:ext uri="{FF2B5EF4-FFF2-40B4-BE49-F238E27FC236}">
                <a16:creationId xmlns:a16="http://schemas.microsoft.com/office/drawing/2014/main" id="{C39F248D-01B4-40EE-B483-E8E81806DFBE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21" name="텍스트 개체 틀 10">
            <a:extLst>
              <a:ext uri="{FF2B5EF4-FFF2-40B4-BE49-F238E27FC236}">
                <a16:creationId xmlns:a16="http://schemas.microsoft.com/office/drawing/2014/main" id="{1D0F1859-7A34-42DF-873E-2CF864E4C4B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7602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22" name="텍스트 개체 틀 10">
            <a:extLst>
              <a:ext uri="{FF2B5EF4-FFF2-40B4-BE49-F238E27FC236}">
                <a16:creationId xmlns:a16="http://schemas.microsoft.com/office/drawing/2014/main" id="{6EB397AF-B5C1-40FE-86D4-BA660E4C6E46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23" name="텍스트 개체 틀 10">
            <a:extLst>
              <a:ext uri="{FF2B5EF4-FFF2-40B4-BE49-F238E27FC236}">
                <a16:creationId xmlns:a16="http://schemas.microsoft.com/office/drawing/2014/main" id="{AF1343D5-DC0F-4C7E-967F-CFC300A2C80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24" name="텍스트 개체 틀 10">
            <a:extLst>
              <a:ext uri="{FF2B5EF4-FFF2-40B4-BE49-F238E27FC236}">
                <a16:creationId xmlns:a16="http://schemas.microsoft.com/office/drawing/2014/main" id="{9AD688A5-D2DF-4FC3-8171-FAEA8C4F5566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25" name="텍스트 개체 틀 10">
            <a:extLst>
              <a:ext uri="{FF2B5EF4-FFF2-40B4-BE49-F238E27FC236}">
                <a16:creationId xmlns:a16="http://schemas.microsoft.com/office/drawing/2014/main" id="{EA05A5D4-01B0-4932-B03E-571986E282EA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26" name="텍스트 개체 틀 10">
            <a:extLst>
              <a:ext uri="{FF2B5EF4-FFF2-40B4-BE49-F238E27FC236}">
                <a16:creationId xmlns:a16="http://schemas.microsoft.com/office/drawing/2014/main" id="{72A84601-CD4F-49ED-8D51-CEF03236305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28" name="텍스트 개체 틀 10">
            <a:extLst>
              <a:ext uri="{FF2B5EF4-FFF2-40B4-BE49-F238E27FC236}">
                <a16:creationId xmlns:a16="http://schemas.microsoft.com/office/drawing/2014/main" id="{DFC05EC7-9D6C-486B-9E2F-D3612013C0A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29" name="텍스트 개체 틀 10">
            <a:extLst>
              <a:ext uri="{FF2B5EF4-FFF2-40B4-BE49-F238E27FC236}">
                <a16:creationId xmlns:a16="http://schemas.microsoft.com/office/drawing/2014/main" id="{98F455FB-241B-4E1F-B581-FA6CBA239545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27" name="텍스트 개체 틀 10">
            <a:extLst>
              <a:ext uri="{FF2B5EF4-FFF2-40B4-BE49-F238E27FC236}">
                <a16:creationId xmlns:a16="http://schemas.microsoft.com/office/drawing/2014/main" id="{C49FB196-753D-4A12-9460-57D8AB4B540B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30" name="텍스트 개체 틀 10">
            <a:extLst>
              <a:ext uri="{FF2B5EF4-FFF2-40B4-BE49-F238E27FC236}">
                <a16:creationId xmlns:a16="http://schemas.microsoft.com/office/drawing/2014/main" id="{9E38664A-8108-4E24-800B-3C32ADA43978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31" name="텍스트 개체 틀 10">
            <a:extLst>
              <a:ext uri="{FF2B5EF4-FFF2-40B4-BE49-F238E27FC236}">
                <a16:creationId xmlns:a16="http://schemas.microsoft.com/office/drawing/2014/main" id="{2908458B-A3ED-4855-9E08-108D7C4A8D36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FA35437-CCDE-4D92-B879-F23B329C8E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9640" y="4034785"/>
            <a:ext cx="10332720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6" name="날짜 개체 틀 2">
            <a:extLst>
              <a:ext uri="{FF2B5EF4-FFF2-40B4-BE49-F238E27FC236}">
                <a16:creationId xmlns:a16="http://schemas.microsoft.com/office/drawing/2014/main" id="{1CDC588F-73BC-4108-974B-0EAAB8213CE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 dirty="0"/>
              <a:t>1</a:t>
            </a:r>
            <a:r>
              <a:rPr lang="ko-KR" altLang="en-US" noProof="0" dirty="0"/>
              <a:t>조 </a:t>
            </a:r>
            <a:r>
              <a:rPr lang="en-US" altLang="ko-KR" noProof="0" dirty="0"/>
              <a:t>– </a:t>
            </a:r>
            <a:r>
              <a:rPr lang="ko-KR" altLang="en-US" noProof="0" dirty="0"/>
              <a:t>안형석</a:t>
            </a:r>
            <a:r>
              <a:rPr lang="en-US" altLang="ko-KR" noProof="0" dirty="0"/>
              <a:t>, </a:t>
            </a:r>
            <a:r>
              <a:rPr lang="ko-KR" altLang="en-US" noProof="0" dirty="0"/>
              <a:t>박민준</a:t>
            </a:r>
            <a:r>
              <a:rPr lang="en-US" altLang="ko-KR" noProof="0" dirty="0"/>
              <a:t>, </a:t>
            </a:r>
            <a:r>
              <a:rPr lang="ko-KR" altLang="en-US" noProof="0" dirty="0" err="1"/>
              <a:t>오영택</a:t>
            </a:r>
            <a:r>
              <a:rPr lang="ko-KR" altLang="en-US" noProof="0" dirty="0"/>
              <a:t> </a:t>
            </a:r>
            <a:r>
              <a:rPr lang="en-US" altLang="ko-KR" noProof="0" dirty="0"/>
              <a:t>, </a:t>
            </a:r>
            <a:r>
              <a:rPr lang="ko-KR" altLang="en-US" noProof="0" dirty="0"/>
              <a:t>김건호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바닥글 개체 틀 3">
            <a:extLst>
              <a:ext uri="{FF2B5EF4-FFF2-40B4-BE49-F238E27FC236}">
                <a16:creationId xmlns:a16="http://schemas.microsoft.com/office/drawing/2014/main" id="{B2AC1EB2-9B8F-4077-8B66-64F9549F2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시나리오에 따른 공정 시뮬레이션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8" name="슬라이드 번호 개체 틀 4">
            <a:extLst>
              <a:ext uri="{FF2B5EF4-FFF2-40B4-BE49-F238E27FC236}">
                <a16:creationId xmlns:a16="http://schemas.microsoft.com/office/drawing/2014/main" id="{28DE3E33-346A-45AF-B164-CB5DF04FA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63234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마스터 제목 스타일을 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7" name="SmartArt 개체 틀 6">
            <a:extLst>
              <a:ext uri="{FF2B5EF4-FFF2-40B4-BE49-F238E27FC236}">
                <a16:creationId xmlns:a16="http://schemas.microsoft.com/office/drawing/2014/main" id="{156CA116-0F6E-4EE9-B34F-03BA07161A7A}"/>
              </a:ext>
            </a:extLst>
          </p:cNvPr>
          <p:cNvSpPr>
            <a:spLocks noGrp="1"/>
          </p:cNvSpPr>
          <p:nvPr>
            <p:ph type="dgm" sz="quarter" idx="15" hasCustomPrompt="1"/>
          </p:nvPr>
        </p:nvSpPr>
        <p:spPr>
          <a:xfrm>
            <a:off x="838200" y="2139084"/>
            <a:ext cx="10515600" cy="3695338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en-US" altLang="ko-KR" noProof="0"/>
              <a:t>SmartArt </a:t>
            </a:r>
            <a:r>
              <a:rPr lang="ko-KR" altLang="en-US" noProof="0"/>
              <a:t>그래픽을 추가하려면 아이콘을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 dirty="0"/>
              <a:t>1</a:t>
            </a:r>
            <a:r>
              <a:rPr lang="ko-KR" altLang="en-US" noProof="0" dirty="0"/>
              <a:t>조 </a:t>
            </a:r>
            <a:r>
              <a:rPr lang="en-US" altLang="ko-KR" noProof="0" dirty="0"/>
              <a:t>– </a:t>
            </a:r>
            <a:r>
              <a:rPr lang="ko-KR" altLang="en-US" noProof="0" dirty="0"/>
              <a:t>안형석</a:t>
            </a:r>
            <a:r>
              <a:rPr lang="en-US" altLang="ko-KR" noProof="0" dirty="0"/>
              <a:t>, </a:t>
            </a:r>
            <a:r>
              <a:rPr lang="ko-KR" altLang="en-US" noProof="0" dirty="0"/>
              <a:t>박민준</a:t>
            </a:r>
            <a:r>
              <a:rPr lang="en-US" altLang="ko-KR" noProof="0" dirty="0"/>
              <a:t>, </a:t>
            </a:r>
            <a:r>
              <a:rPr lang="ko-KR" altLang="en-US" noProof="0" dirty="0" err="1"/>
              <a:t>오영택</a:t>
            </a:r>
            <a:r>
              <a:rPr lang="ko-KR" altLang="en-US" noProof="0" dirty="0"/>
              <a:t> </a:t>
            </a:r>
            <a:r>
              <a:rPr lang="en-US" altLang="ko-KR" noProof="0" dirty="0"/>
              <a:t>, </a:t>
            </a:r>
            <a:r>
              <a:rPr lang="ko-KR" altLang="en-US" noProof="0" dirty="0"/>
              <a:t>김건호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시나리오에 따른 공정 시뮬레이션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0" name="직선 연결선(S) 9">
            <a:extLst>
              <a:ext uri="{FF2B5EF4-FFF2-40B4-BE49-F238E27FC236}">
                <a16:creationId xmlns:a16="http://schemas.microsoft.com/office/drawing/2014/main" id="{66988B2D-0240-4256-8268-4B9FF1E723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0" y="0"/>
            <a:ext cx="2590800" cy="76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(S) 11">
            <a:extLst>
              <a:ext uri="{FF2B5EF4-FFF2-40B4-BE49-F238E27FC236}">
                <a16:creationId xmlns:a16="http://schemas.microsoft.com/office/drawing/2014/main" id="{D8EEAAE1-3D04-41C3-B2D2-B3BEF34C3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704850" cy="10279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431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팀 슬라이드 4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마스터 제목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1" name="그림 개체 틀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487181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11558" y="5084524"/>
            <a:ext cx="2196619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6" name="텍스트 개체 틀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487181" y="5464114"/>
            <a:ext cx="1845511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7" name="그림 개체 틀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836914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</a:p>
        </p:txBody>
      </p:sp>
      <p:sp>
        <p:nvSpPr>
          <p:cNvPr id="23" name="텍스트 개체 틀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707607" y="5099206"/>
            <a:ext cx="2145049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7" name="텍스트 개체 틀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36913" y="5478796"/>
            <a:ext cx="1855949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8" name="그림 개체 틀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32757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/>
          <a:lstStyle>
            <a:lvl2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</a:lstStyle>
          <a:p>
            <a:pPr lvl="1"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</a:p>
        </p:txBody>
      </p:sp>
      <p:sp>
        <p:nvSpPr>
          <p:cNvPr id="24" name="텍스트 개체 틀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198271" y="5099206"/>
            <a:ext cx="2132985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8" name="텍스트 개체 틀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327577" y="5478796"/>
            <a:ext cx="1845511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9" name="그림 개체 틀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74745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</a:p>
        </p:txBody>
      </p:sp>
      <p:sp>
        <p:nvSpPr>
          <p:cNvPr id="25" name="텍스트 개체 틀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618152" y="5084524"/>
            <a:ext cx="2132984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9" name="텍스트 개체 틀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7458" y="5464114"/>
            <a:ext cx="184551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cxnSp>
        <p:nvCxnSpPr>
          <p:cNvPr id="10" name="직선 연결선(S) 9">
            <a:extLst>
              <a:ext uri="{FF2B5EF4-FFF2-40B4-BE49-F238E27FC236}">
                <a16:creationId xmlns:a16="http://schemas.microsoft.com/office/drawing/2014/main" id="{4E4B72DA-52CB-4D39-A342-8857B4D959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 flipH="1" flipV="1">
            <a:off x="7334250" y="0"/>
            <a:ext cx="4857750" cy="76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(S) 14">
            <a:extLst>
              <a:ext uri="{FF2B5EF4-FFF2-40B4-BE49-F238E27FC236}">
                <a16:creationId xmlns:a16="http://schemas.microsoft.com/office/drawing/2014/main" id="{21D9BCDA-DFB7-41A4-A7C7-CEE86CEDCB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1487150" y="0"/>
            <a:ext cx="704850" cy="17240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ko-KR" altLang="en-US" dirty="0"/>
              <a:t> </a:t>
            </a:r>
            <a:r>
              <a:rPr lang="en-US" altLang="ko-KR" dirty="0"/>
              <a:t>, </a:t>
            </a:r>
            <a:r>
              <a:rPr lang="ko-KR" altLang="en-US" dirty="0"/>
              <a:t>김건호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시나리오에 따른 공정 시뮬레이션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smtClean="0"/>
              <a:pPr/>
              <a:t>‹#›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623728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936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팀 슬라이드 8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마스터 제목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1" name="그림 개체 틀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877176" y="2428875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00168" y="3654378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6" name="텍스트 개체 틀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390120" y="3782039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7" name="그림 개체 틀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226270" y="2428875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</a:p>
        </p:txBody>
      </p:sp>
      <p:sp>
        <p:nvSpPr>
          <p:cNvPr id="23" name="텍스트 개체 틀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49262" y="3669060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7" name="텍스트 개체 틀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739214" y="3796721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8" name="그림 개체 틀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716934" y="2428875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buNone/>
              <a:defRPr sz="9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</a:p>
        </p:txBody>
      </p:sp>
      <p:sp>
        <p:nvSpPr>
          <p:cNvPr id="24" name="텍스트 개체 틀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339926" y="3669060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8" name="텍스트 개체 틀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217963" y="3796721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9" name="그림 개체 틀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136814" y="2428875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</a:p>
        </p:txBody>
      </p:sp>
      <p:sp>
        <p:nvSpPr>
          <p:cNvPr id="25" name="텍스트 개체 틀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759806" y="3654378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9" name="텍스트 개체 틀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634432" y="3782039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55" name="그림 개체 틀 10">
            <a:extLst>
              <a:ext uri="{FF2B5EF4-FFF2-40B4-BE49-F238E27FC236}">
                <a16:creationId xmlns:a16="http://schemas.microsoft.com/office/drawing/2014/main" id="{1EBAEB1D-A7F9-4F90-B642-4277D3802BAB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1877176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</a:p>
        </p:txBody>
      </p:sp>
      <p:sp>
        <p:nvSpPr>
          <p:cNvPr id="54" name="텍스트 개체 틀 2">
            <a:extLst>
              <a:ext uri="{FF2B5EF4-FFF2-40B4-BE49-F238E27FC236}">
                <a16:creationId xmlns:a16="http://schemas.microsoft.com/office/drawing/2014/main" id="{22930C5B-603C-494E-A467-8B394D01D406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1500168" y="5513214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62" name="텍스트 개체 틀 2">
            <a:extLst>
              <a:ext uri="{FF2B5EF4-FFF2-40B4-BE49-F238E27FC236}">
                <a16:creationId xmlns:a16="http://schemas.microsoft.com/office/drawing/2014/main" id="{540C455F-A23B-493F-B95E-AB485D91DA6A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1390120" y="5640875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56" name="그림 개체 틀 10">
            <a:extLst>
              <a:ext uri="{FF2B5EF4-FFF2-40B4-BE49-F238E27FC236}">
                <a16:creationId xmlns:a16="http://schemas.microsoft.com/office/drawing/2014/main" id="{9461A69E-14C8-4325-89AF-D4257C1C05BA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4226270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</a:p>
        </p:txBody>
      </p:sp>
      <p:sp>
        <p:nvSpPr>
          <p:cNvPr id="59" name="텍스트 개체 틀 2">
            <a:extLst>
              <a:ext uri="{FF2B5EF4-FFF2-40B4-BE49-F238E27FC236}">
                <a16:creationId xmlns:a16="http://schemas.microsoft.com/office/drawing/2014/main" id="{6D1C374C-DAF7-40EF-B279-4EC7A2AFE6A2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3849262" y="5527896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63" name="텍스트 개체 틀 2">
            <a:extLst>
              <a:ext uri="{FF2B5EF4-FFF2-40B4-BE49-F238E27FC236}">
                <a16:creationId xmlns:a16="http://schemas.microsoft.com/office/drawing/2014/main" id="{421FF438-E4E8-4643-BCB3-4A1C12429042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3739214" y="5655557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57" name="그림 개체 틀 10">
            <a:extLst>
              <a:ext uri="{FF2B5EF4-FFF2-40B4-BE49-F238E27FC236}">
                <a16:creationId xmlns:a16="http://schemas.microsoft.com/office/drawing/2014/main" id="{0FB38616-82FB-4DAD-A82E-3777ACB41148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6716934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buNone/>
              <a:defRPr sz="9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</a:p>
        </p:txBody>
      </p:sp>
      <p:sp>
        <p:nvSpPr>
          <p:cNvPr id="60" name="텍스트 개체 틀 2">
            <a:extLst>
              <a:ext uri="{FF2B5EF4-FFF2-40B4-BE49-F238E27FC236}">
                <a16:creationId xmlns:a16="http://schemas.microsoft.com/office/drawing/2014/main" id="{D4FEDD19-A7BA-45BB-93A0-F1E896C9F26D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6339926" y="5527896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64" name="텍스트 개체 틀 2">
            <a:extLst>
              <a:ext uri="{FF2B5EF4-FFF2-40B4-BE49-F238E27FC236}">
                <a16:creationId xmlns:a16="http://schemas.microsoft.com/office/drawing/2014/main" id="{A12F0175-7AEE-46B1-9590-D4A427680DC7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6229878" y="5655557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58" name="그림 개체 틀 10">
            <a:extLst>
              <a:ext uri="{FF2B5EF4-FFF2-40B4-BE49-F238E27FC236}">
                <a16:creationId xmlns:a16="http://schemas.microsoft.com/office/drawing/2014/main" id="{622ED9F4-EB9B-4588-8501-BFECB846EE73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9136814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</a:p>
        </p:txBody>
      </p:sp>
      <p:sp>
        <p:nvSpPr>
          <p:cNvPr id="61" name="텍스트 개체 틀 2">
            <a:extLst>
              <a:ext uri="{FF2B5EF4-FFF2-40B4-BE49-F238E27FC236}">
                <a16:creationId xmlns:a16="http://schemas.microsoft.com/office/drawing/2014/main" id="{5026D39F-46AB-4680-9A52-F367344A3531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8759806" y="5513214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65" name="텍스트 개체 틀 2">
            <a:extLst>
              <a:ext uri="{FF2B5EF4-FFF2-40B4-BE49-F238E27FC236}">
                <a16:creationId xmlns:a16="http://schemas.microsoft.com/office/drawing/2014/main" id="{04E11FE2-6320-4E8C-A5B3-8104AF329ADA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8634432" y="5640875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solidFill>
                  <a:srgbClr val="898989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 dirty="0"/>
              <a:t>1</a:t>
            </a:r>
            <a:r>
              <a:rPr lang="ko-KR" altLang="en-US" noProof="0" dirty="0"/>
              <a:t>조 </a:t>
            </a:r>
            <a:r>
              <a:rPr lang="en-US" altLang="ko-KR" noProof="0" dirty="0"/>
              <a:t>– </a:t>
            </a:r>
            <a:r>
              <a:rPr lang="ko-KR" altLang="en-US" noProof="0" dirty="0"/>
              <a:t>안형석</a:t>
            </a:r>
            <a:r>
              <a:rPr lang="en-US" altLang="ko-KR" noProof="0" dirty="0"/>
              <a:t>, </a:t>
            </a:r>
            <a:r>
              <a:rPr lang="ko-KR" altLang="en-US" noProof="0" dirty="0"/>
              <a:t>박민준</a:t>
            </a:r>
            <a:r>
              <a:rPr lang="en-US" altLang="ko-KR" noProof="0" dirty="0"/>
              <a:t>, </a:t>
            </a:r>
            <a:r>
              <a:rPr lang="ko-KR" altLang="en-US" noProof="0" dirty="0" err="1"/>
              <a:t>오영택</a:t>
            </a:r>
            <a:r>
              <a:rPr lang="ko-KR" altLang="en-US" noProof="0" dirty="0"/>
              <a:t> </a:t>
            </a:r>
            <a:r>
              <a:rPr lang="en-US" altLang="ko-KR" noProof="0" dirty="0"/>
              <a:t>, </a:t>
            </a:r>
            <a:r>
              <a:rPr lang="ko-KR" altLang="en-US" noProof="0" dirty="0"/>
              <a:t>김건호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>
                <a:solidFill>
                  <a:srgbClr val="898989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시나리오에 따른 공정 시뮬레이션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>
                <a:solidFill>
                  <a:srgbClr val="898989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3" name="그래픽 12">
            <a:extLst>
              <a:ext uri="{FF2B5EF4-FFF2-40B4-BE49-F238E27FC236}">
                <a16:creationId xmlns:a16="http://schemas.microsoft.com/office/drawing/2014/main" id="{B0DFD584-E5CF-41EF-B51E-679CE22DDF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73953"/>
            <a:ext cx="2057400" cy="1647825"/>
          </a:xfrm>
          <a:prstGeom prst="rect">
            <a:avLst/>
          </a:prstGeom>
        </p:spPr>
      </p:pic>
      <p:pic>
        <p:nvPicPr>
          <p:cNvPr id="14" name="그래픽 13">
            <a:extLst>
              <a:ext uri="{FF2B5EF4-FFF2-40B4-BE49-F238E27FC236}">
                <a16:creationId xmlns:a16="http://schemas.microsoft.com/office/drawing/2014/main" id="{E5C02DDF-25A6-42C7-9525-F279CE2095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49000" y="5180889"/>
            <a:ext cx="11430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0955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자금 조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직선 연결선(S) 15">
            <a:extLst>
              <a:ext uri="{FF2B5EF4-FFF2-40B4-BE49-F238E27FC236}">
                <a16:creationId xmlns:a16="http://schemas.microsoft.com/office/drawing/2014/main" id="{463D7850-C2A6-43CE-BBE4-8E81A0A59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238250" cy="1328057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(S) 19">
            <a:extLst>
              <a:ext uri="{FF2B5EF4-FFF2-40B4-BE49-F238E27FC236}">
                <a16:creationId xmlns:a16="http://schemas.microsoft.com/office/drawing/2014/main" id="{EBAD3E03-2E3B-440C-9105-6F9D33006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3790950" cy="8921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마스터 제목 스타일을 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11" name="내용 개체 틀 10">
            <a:extLst>
              <a:ext uri="{FF2B5EF4-FFF2-40B4-BE49-F238E27FC236}">
                <a16:creationId xmlns:a16="http://schemas.microsoft.com/office/drawing/2014/main" id="{319EE98D-9541-4F21-8952-3026DEF75EC4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1075447" y="2118642"/>
            <a:ext cx="1856232" cy="1664208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ko-KR" altLang="en-US" noProof="0"/>
              <a:t>내용을 추가하려면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200" y="3788813"/>
            <a:ext cx="2330726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altLang="ko-KR" noProof="0"/>
              <a:t>#</a:t>
            </a:r>
            <a:endParaRPr lang="ko-KR" altLang="en-US" noProof="0"/>
          </a:p>
        </p:txBody>
      </p:sp>
      <p:sp>
        <p:nvSpPr>
          <p:cNvPr id="17" name="텍스트 개체 틀 2">
            <a:extLst>
              <a:ext uri="{FF2B5EF4-FFF2-40B4-BE49-F238E27FC236}">
                <a16:creationId xmlns:a16="http://schemas.microsoft.com/office/drawing/2014/main" id="{E43D2F47-FAF2-42C2-967D-251DD4B940D7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838200" y="4464810"/>
            <a:ext cx="2330726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8200" y="5120722"/>
            <a:ext cx="2330726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24" name="내용 개체 틀 10">
            <a:extLst>
              <a:ext uri="{FF2B5EF4-FFF2-40B4-BE49-F238E27FC236}">
                <a16:creationId xmlns:a16="http://schemas.microsoft.com/office/drawing/2014/main" id="{AB843230-A4E3-4E21-AA93-998E28EB9018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3811391" y="2118642"/>
            <a:ext cx="1856232" cy="1664208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ko-KR" altLang="en-US" noProof="0"/>
              <a:t>내용을 추가하려면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3562665" y="3788813"/>
            <a:ext cx="2342205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altLang="ko-KR" noProof="0"/>
              <a:t>#</a:t>
            </a:r>
            <a:endParaRPr lang="ko-KR" altLang="en-US" noProof="0"/>
          </a:p>
        </p:txBody>
      </p:sp>
      <p:sp>
        <p:nvSpPr>
          <p:cNvPr id="18" name="텍스트 개체 틀 4">
            <a:extLst>
              <a:ext uri="{FF2B5EF4-FFF2-40B4-BE49-F238E27FC236}">
                <a16:creationId xmlns:a16="http://schemas.microsoft.com/office/drawing/2014/main" id="{3322C250-87FC-4F14-A42C-FFDA120D0D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62665" y="4464810"/>
            <a:ext cx="2342205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3562665" y="5120722"/>
            <a:ext cx="2342205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25" name="내용 개체 틀 10">
            <a:extLst>
              <a:ext uri="{FF2B5EF4-FFF2-40B4-BE49-F238E27FC236}">
                <a16:creationId xmlns:a16="http://schemas.microsoft.com/office/drawing/2014/main" id="{3AE0369E-A275-4E5A-AE0F-B1F9A54DEDFC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6524377" y="2118642"/>
            <a:ext cx="1856232" cy="1664208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ko-KR" altLang="en-US" noProof="0"/>
              <a:t>내용을 추가하려면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21" name="텍스트 개체 틀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298609" y="3788813"/>
            <a:ext cx="2330726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altLang="ko-KR" noProof="0"/>
              <a:t>#</a:t>
            </a:r>
            <a:endParaRPr lang="ko-KR" altLang="en-US" noProof="0"/>
          </a:p>
        </p:txBody>
      </p:sp>
      <p:sp>
        <p:nvSpPr>
          <p:cNvPr id="19" name="텍스트 개체 틀 2">
            <a:extLst>
              <a:ext uri="{FF2B5EF4-FFF2-40B4-BE49-F238E27FC236}">
                <a16:creationId xmlns:a16="http://schemas.microsoft.com/office/drawing/2014/main" id="{D3C675D6-83FA-4036-B516-098EDCAF2506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298609" y="4464810"/>
            <a:ext cx="2330726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22" name="내용 개체 틀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6298609" y="5120722"/>
            <a:ext cx="2330726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26" name="내용 개체 틀 10">
            <a:extLst>
              <a:ext uri="{FF2B5EF4-FFF2-40B4-BE49-F238E27FC236}">
                <a16:creationId xmlns:a16="http://schemas.microsoft.com/office/drawing/2014/main" id="{CCA3A81E-171B-4946-B8BA-B2F406CF0939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9260321" y="2118642"/>
            <a:ext cx="1856232" cy="1664208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ko-KR" altLang="en-US" noProof="0"/>
              <a:t>내용을 추가하려면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14" name="텍스트 개체 틀 2">
            <a:extLst>
              <a:ext uri="{FF2B5EF4-FFF2-40B4-BE49-F238E27FC236}">
                <a16:creationId xmlns:a16="http://schemas.microsoft.com/office/drawing/2014/main" id="{84A1E92D-A5BF-4268-BFF3-1418A1F03589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9023074" y="3788457"/>
            <a:ext cx="2330726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altLang="ko-KR" noProof="0"/>
              <a:t>#</a:t>
            </a:r>
            <a:endParaRPr lang="ko-KR" altLang="en-US" noProof="0"/>
          </a:p>
        </p:txBody>
      </p:sp>
      <p:sp>
        <p:nvSpPr>
          <p:cNvPr id="23" name="텍스트 개체 틀 2">
            <a:extLst>
              <a:ext uri="{FF2B5EF4-FFF2-40B4-BE49-F238E27FC236}">
                <a16:creationId xmlns:a16="http://schemas.microsoft.com/office/drawing/2014/main" id="{B6439AAC-8A96-4015-8A87-ED8DF7027B60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9023074" y="4464454"/>
            <a:ext cx="2330726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15" name="내용 개체 틀 3">
            <a:extLst>
              <a:ext uri="{FF2B5EF4-FFF2-40B4-BE49-F238E27FC236}">
                <a16:creationId xmlns:a16="http://schemas.microsoft.com/office/drawing/2014/main" id="{492F9083-A886-4EEB-94D6-1FAE6DC33000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9023074" y="5120366"/>
            <a:ext cx="2330726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 dirty="0"/>
              <a:t>1</a:t>
            </a:r>
            <a:r>
              <a:rPr lang="ko-KR" altLang="en-US" noProof="0" dirty="0"/>
              <a:t>조 </a:t>
            </a:r>
            <a:r>
              <a:rPr lang="en-US" altLang="ko-KR" noProof="0" dirty="0"/>
              <a:t>– </a:t>
            </a:r>
            <a:r>
              <a:rPr lang="ko-KR" altLang="en-US" noProof="0" dirty="0"/>
              <a:t>안형석</a:t>
            </a:r>
            <a:r>
              <a:rPr lang="en-US" altLang="ko-KR" noProof="0" dirty="0"/>
              <a:t>, </a:t>
            </a:r>
            <a:r>
              <a:rPr lang="ko-KR" altLang="en-US" noProof="0" dirty="0"/>
              <a:t>박민준</a:t>
            </a:r>
            <a:r>
              <a:rPr lang="en-US" altLang="ko-KR" noProof="0" dirty="0"/>
              <a:t>, </a:t>
            </a:r>
            <a:r>
              <a:rPr lang="ko-KR" altLang="en-US" noProof="0" dirty="0" err="1"/>
              <a:t>오영택</a:t>
            </a:r>
            <a:r>
              <a:rPr lang="ko-KR" altLang="en-US" noProof="0" dirty="0"/>
              <a:t> </a:t>
            </a:r>
            <a:r>
              <a:rPr lang="en-US" altLang="ko-KR" noProof="0" dirty="0"/>
              <a:t>, </a:t>
            </a:r>
            <a:r>
              <a:rPr lang="ko-KR" altLang="en-US" noProof="0" dirty="0"/>
              <a:t>김건호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시나리오에 따른 공정 시뮬레이션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66963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안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래픽 7">
            <a:extLst>
              <a:ext uri="{FF2B5EF4-FFF2-40B4-BE49-F238E27FC236}">
                <a16:creationId xmlns:a16="http://schemas.microsoft.com/office/drawing/2014/main" id="{D514C6BF-376E-43E8-881D-2E76742699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5488815" y="0"/>
            <a:ext cx="6703185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499" y="1020445"/>
            <a:ext cx="3171825" cy="1325563"/>
          </a:xfrm>
        </p:spPr>
        <p:txBody>
          <a:bodyPr rtlCol="0" anchor="b">
            <a:normAutofit/>
          </a:bodyPr>
          <a:lstStyle>
            <a:lvl1pPr>
              <a:defRPr sz="2800" spc="15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클릭하여 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33499" y="2924175"/>
            <a:ext cx="3171825" cy="2519363"/>
          </a:xfrm>
        </p:spPr>
        <p:txBody>
          <a:bodyPr rtlCol="0">
            <a:normAutofit/>
          </a:bodyPr>
          <a:lstStyle>
            <a:lvl1pPr marL="0" indent="0">
              <a:lnSpc>
                <a:spcPct val="120000"/>
              </a:lnSpc>
              <a:spcBef>
                <a:spcPts val="1000"/>
              </a:spcBef>
              <a:buNone/>
              <a:defRPr sz="140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20000"/>
              </a:lnSpc>
              <a:spcBef>
                <a:spcPts val="1000"/>
              </a:spcBef>
              <a:buNone/>
              <a:defRPr sz="140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914400" indent="0">
              <a:lnSpc>
                <a:spcPct val="120000"/>
              </a:lnSpc>
              <a:spcBef>
                <a:spcPts val="1000"/>
              </a:spcBef>
              <a:buNone/>
              <a:defRPr sz="140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371600" indent="0">
              <a:lnSpc>
                <a:spcPct val="120000"/>
              </a:lnSpc>
              <a:spcBef>
                <a:spcPts val="1000"/>
              </a:spcBef>
              <a:buNone/>
              <a:defRPr sz="140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1828800" indent="0">
              <a:lnSpc>
                <a:spcPct val="120000"/>
              </a:lnSpc>
              <a:spcBef>
                <a:spcPts val="1000"/>
              </a:spcBef>
              <a:buNone/>
              <a:defRPr sz="140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39F5093-3C53-4152-B8FE-0522E0795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 dirty="0"/>
              <a:t>1</a:t>
            </a:r>
            <a:r>
              <a:rPr lang="ko-KR" altLang="en-US" noProof="0" dirty="0"/>
              <a:t>조 </a:t>
            </a:r>
            <a:r>
              <a:rPr lang="en-US" altLang="ko-KR" noProof="0" dirty="0"/>
              <a:t>– </a:t>
            </a:r>
            <a:r>
              <a:rPr lang="ko-KR" altLang="en-US" noProof="0" dirty="0"/>
              <a:t>안형석</a:t>
            </a:r>
            <a:r>
              <a:rPr lang="en-US" altLang="ko-KR" noProof="0" dirty="0"/>
              <a:t>, </a:t>
            </a:r>
            <a:r>
              <a:rPr lang="ko-KR" altLang="en-US" noProof="0" dirty="0"/>
              <a:t>박민준</a:t>
            </a:r>
            <a:r>
              <a:rPr lang="en-US" altLang="ko-KR" noProof="0" dirty="0"/>
              <a:t>, </a:t>
            </a:r>
            <a:r>
              <a:rPr lang="ko-KR" altLang="en-US" noProof="0" dirty="0" err="1"/>
              <a:t>오영택</a:t>
            </a:r>
            <a:r>
              <a:rPr lang="ko-KR" altLang="en-US" noProof="0" dirty="0"/>
              <a:t> </a:t>
            </a:r>
            <a:r>
              <a:rPr lang="en-US" altLang="ko-KR" noProof="0" dirty="0"/>
              <a:t>, </a:t>
            </a:r>
            <a:r>
              <a:rPr lang="ko-KR" altLang="en-US" noProof="0" dirty="0"/>
              <a:t>김건호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시나리오에 따른 공정 시뮬레이션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3127036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요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5" y="1671639"/>
            <a:ext cx="5111750" cy="1204912"/>
          </a:xfrm>
        </p:spPr>
        <p:txBody>
          <a:bodyPr rtlCol="0" anchor="b">
            <a:normAutofit/>
          </a:bodyPr>
          <a:lstStyle>
            <a:lvl1pPr>
              <a:defRPr lang="en-US" sz="2800" kern="1200" cap="all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클릭하여 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476875" y="3682546"/>
            <a:ext cx="5111750" cy="1525588"/>
          </a:xfrm>
        </p:spPr>
        <p:txBody>
          <a:bodyPr rtlCol="0" anchor="b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cxnSp>
        <p:nvCxnSpPr>
          <p:cNvPr id="23" name="직선 연결선(S) 22">
            <a:extLst>
              <a:ext uri="{FF2B5EF4-FFF2-40B4-BE49-F238E27FC236}">
                <a16:creationId xmlns:a16="http://schemas.microsoft.com/office/drawing/2014/main" id="{D87F08D6-2CA7-4A5A-BE34-07113DCA535D}"/>
              </a:ext>
            </a:extLst>
          </p:cNvPr>
          <p:cNvCxnSpPr>
            <a:cxnSpLocks/>
          </p:cNvCxnSpPr>
          <p:nvPr/>
        </p:nvCxnSpPr>
        <p:spPr>
          <a:xfrm flipH="1" flipV="1">
            <a:off x="0" y="876300"/>
            <a:ext cx="4762500" cy="16287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(S) 11">
            <a:extLst>
              <a:ext uri="{FF2B5EF4-FFF2-40B4-BE49-F238E27FC236}">
                <a16:creationId xmlns:a16="http://schemas.microsoft.com/office/drawing/2014/main" id="{A768C87F-B9C3-4DFF-8454-F3F52CE4346B}"/>
              </a:ext>
            </a:extLst>
          </p:cNvPr>
          <p:cNvCxnSpPr>
            <a:cxnSpLocks/>
          </p:cNvCxnSpPr>
          <p:nvPr/>
        </p:nvCxnSpPr>
        <p:spPr>
          <a:xfrm flipH="1" flipV="1">
            <a:off x="2638425" y="0"/>
            <a:ext cx="2124076" cy="518636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날짜 개체 틀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 dirty="0"/>
              <a:t>1</a:t>
            </a:r>
            <a:r>
              <a:rPr lang="ko-KR" altLang="en-US" noProof="0" dirty="0"/>
              <a:t>조 </a:t>
            </a:r>
            <a:r>
              <a:rPr lang="en-US" altLang="ko-KR" noProof="0" dirty="0"/>
              <a:t>– </a:t>
            </a:r>
            <a:r>
              <a:rPr lang="ko-KR" altLang="en-US" noProof="0" dirty="0"/>
              <a:t>안형석</a:t>
            </a:r>
            <a:r>
              <a:rPr lang="en-US" altLang="ko-KR" noProof="0" dirty="0"/>
              <a:t>, </a:t>
            </a:r>
            <a:r>
              <a:rPr lang="ko-KR" altLang="en-US" noProof="0" dirty="0"/>
              <a:t>박민준</a:t>
            </a:r>
            <a:r>
              <a:rPr lang="en-US" altLang="ko-KR" noProof="0" dirty="0"/>
              <a:t>, </a:t>
            </a:r>
            <a:r>
              <a:rPr lang="ko-KR" altLang="en-US" noProof="0" dirty="0" err="1"/>
              <a:t>오영택</a:t>
            </a:r>
            <a:r>
              <a:rPr lang="ko-KR" altLang="en-US" noProof="0" dirty="0"/>
              <a:t> </a:t>
            </a:r>
            <a:r>
              <a:rPr lang="en-US" altLang="ko-KR" noProof="0" dirty="0"/>
              <a:t>, </a:t>
            </a:r>
            <a:r>
              <a:rPr lang="ko-KR" altLang="en-US" noProof="0" dirty="0"/>
              <a:t>김건호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바닥글 개체 틀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시나리오에 따른 공정 시뮬레이션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슬라이드 번호 개체 틀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163167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마무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rtlCol="0" anchor="b">
            <a:noAutofit/>
          </a:bodyPr>
          <a:lstStyle>
            <a:lvl1pPr algn="l">
              <a:defRPr sz="3200" spc="15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클릭하여 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3238103"/>
            <a:ext cx="4179570" cy="2004161"/>
          </a:xfrm>
        </p:spPr>
        <p:txBody>
          <a:bodyPr rtlCol="0">
            <a:normAutofit/>
          </a:bodyPr>
          <a:lstStyle>
            <a:lvl1pPr marL="0" indent="0" algn="l">
              <a:lnSpc>
                <a:spcPct val="150000"/>
              </a:lnSpc>
              <a:buNone/>
              <a:defRPr sz="1400" spc="5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 noProof="0"/>
              <a:t>클릭하여 마스터 부제목 스타일 편집</a:t>
            </a:r>
          </a:p>
        </p:txBody>
      </p:sp>
      <p:pic>
        <p:nvPicPr>
          <p:cNvPr id="6" name="그래픽 5">
            <a:extLst>
              <a:ext uri="{FF2B5EF4-FFF2-40B4-BE49-F238E27FC236}">
                <a16:creationId xmlns:a16="http://schemas.microsoft.com/office/drawing/2014/main" id="{ED3361C9-310A-4255-A94E-B77588962D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9" name="날짜 개체 틀 6">
            <a:extLst>
              <a:ext uri="{FF2B5EF4-FFF2-40B4-BE49-F238E27FC236}">
                <a16:creationId xmlns:a16="http://schemas.microsoft.com/office/drawing/2014/main" id="{BF358517-D7B7-40D0-A9D0-B650C808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 dirty="0"/>
              <a:t>1</a:t>
            </a:r>
            <a:r>
              <a:rPr lang="ko-KR" altLang="en-US" noProof="0" dirty="0"/>
              <a:t>조 </a:t>
            </a:r>
            <a:r>
              <a:rPr lang="en-US" altLang="ko-KR" noProof="0" dirty="0"/>
              <a:t>– </a:t>
            </a:r>
            <a:r>
              <a:rPr lang="ko-KR" altLang="en-US" noProof="0" dirty="0"/>
              <a:t>안형석</a:t>
            </a:r>
            <a:r>
              <a:rPr lang="en-US" altLang="ko-KR" noProof="0" dirty="0"/>
              <a:t>, </a:t>
            </a:r>
            <a:r>
              <a:rPr lang="ko-KR" altLang="en-US" noProof="0" dirty="0"/>
              <a:t>박민준</a:t>
            </a:r>
            <a:r>
              <a:rPr lang="en-US" altLang="ko-KR" noProof="0" dirty="0"/>
              <a:t>, </a:t>
            </a:r>
            <a:r>
              <a:rPr lang="ko-KR" altLang="en-US" noProof="0" dirty="0" err="1"/>
              <a:t>오영택</a:t>
            </a:r>
            <a:r>
              <a:rPr lang="ko-KR" altLang="en-US" noProof="0" dirty="0"/>
              <a:t> </a:t>
            </a:r>
            <a:r>
              <a:rPr lang="en-US" altLang="ko-KR" noProof="0" dirty="0"/>
              <a:t>, </a:t>
            </a:r>
            <a:r>
              <a:rPr lang="ko-KR" altLang="en-US" noProof="0" dirty="0"/>
              <a:t>김건호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바닥글 개체 틀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시나리오에 따른 공정 시뮬레이션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슬라이드 번호 개체 틀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93551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타임라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그래픽 10">
            <a:extLst>
              <a:ext uri="{FF2B5EF4-FFF2-40B4-BE49-F238E27FC236}">
                <a16:creationId xmlns:a16="http://schemas.microsoft.com/office/drawing/2014/main" id="{9D2AF524-D4B4-4A3A-9CE4-EDAFE1D5A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13884" y="0"/>
            <a:ext cx="10078116" cy="6858000"/>
          </a:xfrm>
          <a:custGeom>
            <a:avLst/>
            <a:gdLst>
              <a:gd name="connsiteX0" fmla="*/ 3793236 w 10078116"/>
              <a:gd name="connsiteY0" fmla="*/ 6858000 h 6858000"/>
              <a:gd name="connsiteX1" fmla="*/ 0 w 10078116"/>
              <a:gd name="connsiteY1" fmla="*/ 0 h 6858000"/>
              <a:gd name="connsiteX2" fmla="*/ 10078116 w 10078116"/>
              <a:gd name="connsiteY2" fmla="*/ 0 h 6858000"/>
              <a:gd name="connsiteX3" fmla="*/ 10078116 w 100781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78116" h="6858000">
                <a:moveTo>
                  <a:pt x="3793236" y="6858000"/>
                </a:moveTo>
                <a:lnTo>
                  <a:pt x="0" y="0"/>
                </a:lnTo>
                <a:lnTo>
                  <a:pt x="10078116" y="0"/>
                </a:lnTo>
                <a:lnTo>
                  <a:pt x="10078116" y="685800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E3987A5-99A6-4B33-BAAF-531596353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09419"/>
            <a:ext cx="4082142" cy="585788"/>
          </a:xfrm>
        </p:spPr>
        <p:txBody>
          <a:bodyPr rtlCol="0">
            <a:normAutofit/>
          </a:bodyPr>
          <a:lstStyle>
            <a:lvl1pPr>
              <a:defRPr lang="en-US" sz="2800" kern="1200" cap="all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제목을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id="{3BABF6CA-407C-4BF0-8234-1321A676E75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8318" y="1481138"/>
            <a:ext cx="2141764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1600" cap="all" spc="1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7" name="텍스트 개체 틀 15">
            <a:extLst>
              <a:ext uri="{FF2B5EF4-FFF2-40B4-BE49-F238E27FC236}">
                <a16:creationId xmlns:a16="http://schemas.microsoft.com/office/drawing/2014/main" id="{76D8129B-5B68-421C-968C-3663C86EFC7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4375" y="2557463"/>
            <a:ext cx="2141764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1600" cap="all" spc="1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8" name="텍스트 개체 틀 15">
            <a:extLst>
              <a:ext uri="{FF2B5EF4-FFF2-40B4-BE49-F238E27FC236}">
                <a16:creationId xmlns:a16="http://schemas.microsoft.com/office/drawing/2014/main" id="{6C741DCA-8EBD-44F5-9D38-E938A628ADC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20800" y="3633788"/>
            <a:ext cx="2141764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1600" cap="all" spc="1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9" name="텍스트 개체 틀 15">
            <a:extLst>
              <a:ext uri="{FF2B5EF4-FFF2-40B4-BE49-F238E27FC236}">
                <a16:creationId xmlns:a16="http://schemas.microsoft.com/office/drawing/2014/main" id="{5C43C6B1-A1BD-4A90-8B4B-F361C1BEDD2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905000" y="4710114"/>
            <a:ext cx="2141764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1600" cap="all" spc="1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4" name="텍스트 개체 틀 15">
            <a:extLst>
              <a:ext uri="{FF2B5EF4-FFF2-40B4-BE49-F238E27FC236}">
                <a16:creationId xmlns:a16="http://schemas.microsoft.com/office/drawing/2014/main" id="{0C66E1BD-33F0-4B94-BF94-CD4698F85C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1535" y="1594478"/>
            <a:ext cx="5539095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5" name="텍스트 개체 틀 15">
            <a:extLst>
              <a:ext uri="{FF2B5EF4-FFF2-40B4-BE49-F238E27FC236}">
                <a16:creationId xmlns:a16="http://schemas.microsoft.com/office/drawing/2014/main" id="{2D4661B1-6559-407A-9AEC-A46A0570AE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86028" y="2673328"/>
            <a:ext cx="5539095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6" name="텍스트 개체 틀 15">
            <a:extLst>
              <a:ext uri="{FF2B5EF4-FFF2-40B4-BE49-F238E27FC236}">
                <a16:creationId xmlns:a16="http://schemas.microsoft.com/office/drawing/2014/main" id="{DCC983F7-6A25-42C0-811C-EA32138C5B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76937" y="3755394"/>
            <a:ext cx="5539095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7" name="텍스트 개체 틀 15">
            <a:extLst>
              <a:ext uri="{FF2B5EF4-FFF2-40B4-BE49-F238E27FC236}">
                <a16:creationId xmlns:a16="http://schemas.microsoft.com/office/drawing/2014/main" id="{E83DA0EB-27DD-416A-8DA5-4AFDC8587E5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5279" y="4824430"/>
            <a:ext cx="5539095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cxnSp>
        <p:nvCxnSpPr>
          <p:cNvPr id="3" name="직선 연결선(S) 2">
            <a:extLst>
              <a:ext uri="{FF2B5EF4-FFF2-40B4-BE49-F238E27FC236}">
                <a16:creationId xmlns:a16="http://schemas.microsoft.com/office/drawing/2014/main" id="{D3795F91-C721-4363-956D-756673AE7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53515" y="502393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" name="직선 연결선(S) 3">
            <a:extLst>
              <a:ext uri="{FF2B5EF4-FFF2-40B4-BE49-F238E27FC236}">
                <a16:creationId xmlns:a16="http://schemas.microsoft.com/office/drawing/2014/main" id="{8AC14461-E27D-413D-B31A-47B74646A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759917" y="3948451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직선 연결선(S) 7">
            <a:extLst>
              <a:ext uri="{FF2B5EF4-FFF2-40B4-BE49-F238E27FC236}">
                <a16:creationId xmlns:a16="http://schemas.microsoft.com/office/drawing/2014/main" id="{4D6AEA4C-7710-4829-BA87-8DD77F159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173453" y="2872686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직선 연결선(S) 8">
            <a:extLst>
              <a:ext uri="{FF2B5EF4-FFF2-40B4-BE49-F238E27FC236}">
                <a16:creationId xmlns:a16="http://schemas.microsoft.com/office/drawing/2014/main" id="{E9BD473E-6203-491C-87AC-54AC0AB23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586263" y="179608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74DC36F-5D3E-439D-80B5-32633FC34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solidFill>
                  <a:srgbClr val="898989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 dirty="0"/>
              <a:t>1</a:t>
            </a:r>
            <a:r>
              <a:rPr lang="ko-KR" altLang="en-US" noProof="0" dirty="0"/>
              <a:t>조 </a:t>
            </a:r>
            <a:r>
              <a:rPr lang="en-US" altLang="ko-KR" noProof="0" dirty="0"/>
              <a:t>– </a:t>
            </a:r>
            <a:r>
              <a:rPr lang="ko-KR" altLang="en-US" noProof="0" dirty="0"/>
              <a:t>안형석</a:t>
            </a:r>
            <a:r>
              <a:rPr lang="en-US" altLang="ko-KR" noProof="0" dirty="0"/>
              <a:t>, </a:t>
            </a:r>
            <a:r>
              <a:rPr lang="ko-KR" altLang="en-US" noProof="0" dirty="0"/>
              <a:t>박민준</a:t>
            </a:r>
            <a:r>
              <a:rPr lang="en-US" altLang="ko-KR" noProof="0" dirty="0"/>
              <a:t>, </a:t>
            </a:r>
            <a:r>
              <a:rPr lang="ko-KR" altLang="en-US" noProof="0" dirty="0" err="1"/>
              <a:t>오영택</a:t>
            </a:r>
            <a:r>
              <a:rPr lang="ko-KR" altLang="en-US" noProof="0" dirty="0"/>
              <a:t> </a:t>
            </a:r>
            <a:r>
              <a:rPr lang="en-US" altLang="ko-KR" noProof="0" dirty="0"/>
              <a:t>, </a:t>
            </a:r>
            <a:r>
              <a:rPr lang="ko-KR" altLang="en-US" noProof="0" dirty="0"/>
              <a:t>김건호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C710A8A-CEC9-4787-A745-C28DD965F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175279" y="6356350"/>
            <a:ext cx="1808712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algn="l"/>
            <a:r>
              <a:rPr lang="ko-KR" altLang="en-US" noProof="0" dirty="0"/>
              <a:t>시나리오에 따른 공정 시뮬레이션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162BD04-8F01-472A-9456-4702A221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528123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용 2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제목 1">
            <a:extLst>
              <a:ext uri="{FF2B5EF4-FFF2-40B4-BE49-F238E27FC236}">
                <a16:creationId xmlns:a16="http://schemas.microsoft.com/office/drawing/2014/main" id="{42ACEF30-0520-40B3-A1F1-F3D2530563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마스터 제목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5" name="텍스트 개체 틀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85900" y="2563123"/>
            <a:ext cx="4031945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lvl="0" rtl="0"/>
            <a:r>
              <a:rPr lang="ko-KR" altLang="en-US" noProof="0"/>
              <a:t>부제목을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7" name="텍스트 개체 틀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85664" y="3070348"/>
            <a:ext cx="4031030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1" name="텍스트 개체 틀 15">
            <a:extLst>
              <a:ext uri="{FF2B5EF4-FFF2-40B4-BE49-F238E27FC236}">
                <a16:creationId xmlns:a16="http://schemas.microsoft.com/office/drawing/2014/main" id="{87DD41A9-B6B3-48D9-A3A6-831B39C9158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73004" y="2563123"/>
            <a:ext cx="4031945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ko-KR" altLang="en-US" noProof="0"/>
              <a:t>부제목을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2" name="텍스트 개체 틀 18">
            <a:extLst>
              <a:ext uri="{FF2B5EF4-FFF2-40B4-BE49-F238E27FC236}">
                <a16:creationId xmlns:a16="http://schemas.microsoft.com/office/drawing/2014/main" id="{FB791E68-EDF5-4CC2-8774-A27AEF1D25E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73143" y="3070348"/>
            <a:ext cx="4031030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3" name="텍스트 개체 틀 15">
            <a:extLst>
              <a:ext uri="{FF2B5EF4-FFF2-40B4-BE49-F238E27FC236}">
                <a16:creationId xmlns:a16="http://schemas.microsoft.com/office/drawing/2014/main" id="{AA224F82-7E0C-4EBF-97D3-132481DBCDA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85899" y="4319431"/>
            <a:ext cx="4031945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ko-KR" altLang="en-US" noProof="0"/>
              <a:t>부제목을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4" name="텍스트 개체 틀 18">
            <a:extLst>
              <a:ext uri="{FF2B5EF4-FFF2-40B4-BE49-F238E27FC236}">
                <a16:creationId xmlns:a16="http://schemas.microsoft.com/office/drawing/2014/main" id="{699D24C6-4AFB-4222-8E0C-4D11CD9C0FF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86412" y="4826656"/>
            <a:ext cx="4031030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2" name="텍스트 개체 틀 15">
            <a:extLst>
              <a:ext uri="{FF2B5EF4-FFF2-40B4-BE49-F238E27FC236}">
                <a16:creationId xmlns:a16="http://schemas.microsoft.com/office/drawing/2014/main" id="{3B05E19C-DF33-4515-AC52-F95850810EC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72630" y="4319431"/>
            <a:ext cx="4031945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ko-KR" altLang="en-US" noProof="0"/>
              <a:t>부제목을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3" name="텍스트 개체 틀 18">
            <a:extLst>
              <a:ext uri="{FF2B5EF4-FFF2-40B4-BE49-F238E27FC236}">
                <a16:creationId xmlns:a16="http://schemas.microsoft.com/office/drawing/2014/main" id="{C0EBC62D-442C-45D3-B66B-C6578FBB337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673143" y="4826656"/>
            <a:ext cx="4031030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 dirty="0"/>
              <a:t>1</a:t>
            </a:r>
            <a:r>
              <a:rPr lang="ko-KR" altLang="en-US" noProof="0" dirty="0"/>
              <a:t>조 </a:t>
            </a:r>
            <a:r>
              <a:rPr lang="en-US" altLang="ko-KR" noProof="0" dirty="0"/>
              <a:t>– </a:t>
            </a:r>
            <a:r>
              <a:rPr lang="ko-KR" altLang="en-US" noProof="0" dirty="0"/>
              <a:t>안형석</a:t>
            </a:r>
            <a:r>
              <a:rPr lang="en-US" altLang="ko-KR" noProof="0" dirty="0"/>
              <a:t>, </a:t>
            </a:r>
            <a:r>
              <a:rPr lang="ko-KR" altLang="en-US" noProof="0" dirty="0"/>
              <a:t>박민준</a:t>
            </a:r>
            <a:r>
              <a:rPr lang="en-US" altLang="ko-KR" noProof="0" dirty="0"/>
              <a:t>, </a:t>
            </a:r>
            <a:r>
              <a:rPr lang="ko-KR" altLang="en-US" noProof="0" dirty="0" err="1"/>
              <a:t>오영택</a:t>
            </a:r>
            <a:r>
              <a:rPr lang="ko-KR" altLang="en-US" noProof="0" dirty="0"/>
              <a:t> </a:t>
            </a:r>
            <a:r>
              <a:rPr lang="en-US" altLang="ko-KR" noProof="0" dirty="0"/>
              <a:t>, </a:t>
            </a:r>
            <a:r>
              <a:rPr lang="ko-KR" altLang="en-US" noProof="0" dirty="0"/>
              <a:t>김건호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시나리오에 따른 공정 시뮬레이션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" name="직선 연결선(S) 1">
            <a:extLst>
              <a:ext uri="{FF2B5EF4-FFF2-40B4-BE49-F238E27FC236}">
                <a16:creationId xmlns:a16="http://schemas.microsoft.com/office/drawing/2014/main" id="{9298DCF7-7DC1-4618-8133-F63847B0A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688388" y="0"/>
            <a:ext cx="3503612" cy="2352957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(S) 5">
            <a:extLst>
              <a:ext uri="{FF2B5EF4-FFF2-40B4-BE49-F238E27FC236}">
                <a16:creationId xmlns:a16="http://schemas.microsoft.com/office/drawing/2014/main" id="{653A6567-233D-4A3B-B52B-DE7E5E35A1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720943" y="0"/>
            <a:ext cx="2471057" cy="2699032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1487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용 3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제목 1">
            <a:extLst>
              <a:ext uri="{FF2B5EF4-FFF2-40B4-BE49-F238E27FC236}">
                <a16:creationId xmlns:a16="http://schemas.microsoft.com/office/drawing/2014/main" id="{42ACEF30-0520-40B3-A1F1-F3D2530563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08760" y="4156405"/>
            <a:ext cx="3139440" cy="1325563"/>
          </a:xfrm>
        </p:spPr>
        <p:txBody>
          <a:bodyPr rtlCol="0" anchor="b">
            <a:normAutofit/>
          </a:bodyPr>
          <a:lstStyle>
            <a:lvl1pPr algn="l">
              <a:defRPr lang="en-US" sz="2800" kern="1200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마스터 제목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5" name="텍스트 개체 틀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1530635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lvl="0" rtl="0"/>
            <a:r>
              <a:rPr lang="ko-KR" altLang="en-US" noProof="0"/>
              <a:t>부제목을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7" name="텍스트 개체 틀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1860060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id="{07D6A00C-D56B-4E8B-B992-7DA51D3C726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2630431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lvl="0" rtl="0"/>
            <a:r>
              <a:rPr lang="ko-KR" altLang="en-US" noProof="0"/>
              <a:t>부제목을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8" name="텍스트 개체 틀 18">
            <a:extLst>
              <a:ext uri="{FF2B5EF4-FFF2-40B4-BE49-F238E27FC236}">
                <a16:creationId xmlns:a16="http://schemas.microsoft.com/office/drawing/2014/main" id="{DA90DA32-7E6A-4713-BDC9-73910E2A0E6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2959856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9" name="텍스트 개체 틀 15">
            <a:extLst>
              <a:ext uri="{FF2B5EF4-FFF2-40B4-BE49-F238E27FC236}">
                <a16:creationId xmlns:a16="http://schemas.microsoft.com/office/drawing/2014/main" id="{D7E57261-C874-4DFD-AF7D-F9EC50B3BFD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3730227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lvl="0" rtl="0"/>
            <a:r>
              <a:rPr lang="ko-KR" altLang="en-US" noProof="0"/>
              <a:t>부제목을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0" name="텍스트 개체 틀 18">
            <a:extLst>
              <a:ext uri="{FF2B5EF4-FFF2-40B4-BE49-F238E27FC236}">
                <a16:creationId xmlns:a16="http://schemas.microsoft.com/office/drawing/2014/main" id="{843F77CE-098F-4777-8C30-5CEE7954D14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059652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3" name="텍스트 개체 틀 15">
            <a:extLst>
              <a:ext uri="{FF2B5EF4-FFF2-40B4-BE49-F238E27FC236}">
                <a16:creationId xmlns:a16="http://schemas.microsoft.com/office/drawing/2014/main" id="{4CAE269A-B6AB-42A6-9575-6057FA25A29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20106" y="4830024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lvl="0" rtl="0"/>
            <a:r>
              <a:rPr lang="ko-KR" altLang="en-US" noProof="0"/>
              <a:t>부제목을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4" name="텍스트 개체 틀 18">
            <a:extLst>
              <a:ext uri="{FF2B5EF4-FFF2-40B4-BE49-F238E27FC236}">
                <a16:creationId xmlns:a16="http://schemas.microsoft.com/office/drawing/2014/main" id="{46866A49-A3A8-4869-961C-EB41F6BC784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19680" y="5159449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947516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 dirty="0"/>
              <a:t>1</a:t>
            </a:r>
            <a:r>
              <a:rPr lang="ko-KR" altLang="en-US" noProof="0" dirty="0"/>
              <a:t>조 </a:t>
            </a:r>
            <a:r>
              <a:rPr lang="en-US" altLang="ko-KR" noProof="0" dirty="0"/>
              <a:t>– </a:t>
            </a:r>
            <a:r>
              <a:rPr lang="ko-KR" altLang="en-US" noProof="0" dirty="0"/>
              <a:t>안형석</a:t>
            </a:r>
            <a:r>
              <a:rPr lang="en-US" altLang="ko-KR" noProof="0" dirty="0"/>
              <a:t>, </a:t>
            </a:r>
            <a:r>
              <a:rPr lang="ko-KR" altLang="en-US" noProof="0" dirty="0"/>
              <a:t>박민준</a:t>
            </a:r>
            <a:r>
              <a:rPr lang="en-US" altLang="ko-KR" noProof="0" dirty="0"/>
              <a:t>, </a:t>
            </a:r>
            <a:r>
              <a:rPr lang="ko-KR" altLang="en-US" noProof="0" dirty="0" err="1"/>
              <a:t>오영택</a:t>
            </a:r>
            <a:r>
              <a:rPr lang="ko-KR" altLang="en-US" noProof="0" dirty="0"/>
              <a:t> </a:t>
            </a:r>
            <a:r>
              <a:rPr lang="en-US" altLang="ko-KR" noProof="0" dirty="0"/>
              <a:t>, </a:t>
            </a:r>
            <a:r>
              <a:rPr lang="ko-KR" altLang="en-US" noProof="0" dirty="0"/>
              <a:t>김건호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161955" y="6356350"/>
            <a:ext cx="3243942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시나리오에 따른 공정 시뮬레이션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래픽 1">
            <a:extLst>
              <a:ext uri="{FF2B5EF4-FFF2-40B4-BE49-F238E27FC236}">
                <a16:creationId xmlns:a16="http://schemas.microsoft.com/office/drawing/2014/main" id="{6D8D9106-8780-461D-9091-E074B0A3C9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-4696" y="-1"/>
            <a:ext cx="4896735" cy="4385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9504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소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075" y="1671639"/>
            <a:ext cx="5111750" cy="1204912"/>
          </a:xfrm>
        </p:spPr>
        <p:txBody>
          <a:bodyPr rtlCol="0"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클릭하여 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62075" y="3660774"/>
            <a:ext cx="5111750" cy="1525588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cxnSp>
        <p:nvCxnSpPr>
          <p:cNvPr id="14" name="직선 연결선(S) 13">
            <a:extLst>
              <a:ext uri="{FF2B5EF4-FFF2-40B4-BE49-F238E27FC236}">
                <a16:creationId xmlns:a16="http://schemas.microsoft.com/office/drawing/2014/main" id="{49FBD260-5143-4B12-B9F8-33E48D548909}"/>
              </a:ext>
            </a:extLst>
          </p:cNvPr>
          <p:cNvCxnSpPr/>
          <p:nvPr/>
        </p:nvCxnSpPr>
        <p:spPr>
          <a:xfrm>
            <a:off x="9096375" y="1497012"/>
            <a:ext cx="30956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(S) 22">
            <a:extLst>
              <a:ext uri="{FF2B5EF4-FFF2-40B4-BE49-F238E27FC236}">
                <a16:creationId xmlns:a16="http://schemas.microsoft.com/office/drawing/2014/main" id="{D87F08D6-2CA7-4A5A-BE34-07113DCA535D}"/>
              </a:ext>
            </a:extLst>
          </p:cNvPr>
          <p:cNvCxnSpPr/>
          <p:nvPr/>
        </p:nvCxnSpPr>
        <p:spPr>
          <a:xfrm flipH="1">
            <a:off x="6953250" y="-25401"/>
            <a:ext cx="3790950" cy="690245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날짜 개체 틀 6">
            <a:extLst>
              <a:ext uri="{FF2B5EF4-FFF2-40B4-BE49-F238E27FC236}">
                <a16:creationId xmlns:a16="http://schemas.microsoft.com/office/drawing/2014/main" id="{70146B66-4F07-44BE-8AAB-48EA5170DA8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 dirty="0"/>
              <a:t>1</a:t>
            </a:r>
            <a:r>
              <a:rPr lang="ko-KR" altLang="en-US" noProof="0" dirty="0"/>
              <a:t>조 </a:t>
            </a:r>
            <a:r>
              <a:rPr lang="en-US" altLang="ko-KR" noProof="0" dirty="0"/>
              <a:t>– </a:t>
            </a:r>
            <a:r>
              <a:rPr lang="ko-KR" altLang="en-US" noProof="0" dirty="0"/>
              <a:t>안형석</a:t>
            </a:r>
            <a:r>
              <a:rPr lang="en-US" altLang="ko-KR" noProof="0" dirty="0"/>
              <a:t>, </a:t>
            </a:r>
            <a:r>
              <a:rPr lang="ko-KR" altLang="en-US" noProof="0" dirty="0"/>
              <a:t>박민준</a:t>
            </a:r>
            <a:r>
              <a:rPr lang="en-US" altLang="ko-KR" noProof="0" dirty="0"/>
              <a:t>, </a:t>
            </a:r>
            <a:r>
              <a:rPr lang="ko-KR" altLang="en-US" noProof="0" dirty="0" err="1"/>
              <a:t>오영택</a:t>
            </a:r>
            <a:r>
              <a:rPr lang="ko-KR" altLang="en-US" noProof="0" dirty="0"/>
              <a:t> </a:t>
            </a:r>
            <a:r>
              <a:rPr lang="en-US" altLang="ko-KR" noProof="0" dirty="0"/>
              <a:t>, </a:t>
            </a:r>
            <a:r>
              <a:rPr lang="ko-KR" altLang="en-US" noProof="0" dirty="0"/>
              <a:t>김건호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바닥글 개체 틀 7">
            <a:extLst>
              <a:ext uri="{FF2B5EF4-FFF2-40B4-BE49-F238E27FC236}">
                <a16:creationId xmlns:a16="http://schemas.microsoft.com/office/drawing/2014/main" id="{3A927BE5-2F4C-4EBD-9093-C4ED6E3025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24463" y="6356350"/>
            <a:ext cx="1743075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시나리오에 따른 공정 시뮬레이션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슬라이드 번호 개체 틀 8">
            <a:extLst>
              <a:ext uri="{FF2B5EF4-FFF2-40B4-BE49-F238E27FC236}">
                <a16:creationId xmlns:a16="http://schemas.microsoft.com/office/drawing/2014/main" id="{C4C1336B-CF5E-42FF-80E8-7D33A2D64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93278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나누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2571235"/>
            <a:ext cx="4179570" cy="1715531"/>
          </a:xfrm>
        </p:spPr>
        <p:txBody>
          <a:bodyPr rtlCol="0" anchor="ctr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스타일을 편집하려면 클릭하세요</a:t>
            </a:r>
            <a:r>
              <a:rPr lang="en-US" altLang="ko-KR" noProof="0"/>
              <a:t>.</a:t>
            </a:r>
          </a:p>
        </p:txBody>
      </p:sp>
      <p:pic>
        <p:nvPicPr>
          <p:cNvPr id="5" name="그래픽 4">
            <a:extLst>
              <a:ext uri="{FF2B5EF4-FFF2-40B4-BE49-F238E27FC236}">
                <a16:creationId xmlns:a16="http://schemas.microsoft.com/office/drawing/2014/main" id="{F05D2CCB-CCFC-4A8A-ADA9-C1E4D13B96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6688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래픽 6">
            <a:extLst>
              <a:ext uri="{FF2B5EF4-FFF2-40B4-BE49-F238E27FC236}">
                <a16:creationId xmlns:a16="http://schemas.microsoft.com/office/drawing/2014/main" id="{AEE644D4-F9A4-4237-BD5C-4B97ABA933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558165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C2FF67A8-55FA-435D-A18C-96D63D22B5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20169" y="1152771"/>
            <a:ext cx="5431971" cy="846301"/>
          </a:xfrm>
        </p:spPr>
        <p:txBody>
          <a:bodyPr rtlCol="0" anchor="t">
            <a:normAutofit/>
          </a:bodyPr>
          <a:lstStyle>
            <a:lvl1pPr>
              <a:defRPr lang="en-US" sz="2800" kern="1200" cap="all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클릭하여 마스터 제목 스타일 편집</a:t>
            </a:r>
          </a:p>
        </p:txBody>
      </p:sp>
      <p:cxnSp>
        <p:nvCxnSpPr>
          <p:cNvPr id="9" name="직선 연결선(S) 8">
            <a:extLst>
              <a:ext uri="{FF2B5EF4-FFF2-40B4-BE49-F238E27FC236}">
                <a16:creationId xmlns:a16="http://schemas.microsoft.com/office/drawing/2014/main" id="{BDAC7E4E-FE06-4E90-8107-6B543E5515ED}"/>
              </a:ext>
            </a:extLst>
          </p:cNvPr>
          <p:cNvCxnSpPr/>
          <p:nvPr/>
        </p:nvCxnSpPr>
        <p:spPr>
          <a:xfrm flipV="1">
            <a:off x="2209800" y="0"/>
            <a:ext cx="243840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텍스트 개체 틀 15">
            <a:extLst>
              <a:ext uri="{FF2B5EF4-FFF2-40B4-BE49-F238E27FC236}">
                <a16:creationId xmlns:a16="http://schemas.microsoft.com/office/drawing/2014/main" id="{3864668D-D640-4ABF-BB9A-D60176660F0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2469515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lvl="0" rtl="0"/>
            <a:r>
              <a:rPr lang="ko-KR" altLang="en-US" noProof="0"/>
              <a:t>부제목을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2" name="텍스트 개체 틀 18">
            <a:extLst>
              <a:ext uri="{FF2B5EF4-FFF2-40B4-BE49-F238E27FC236}">
                <a16:creationId xmlns:a16="http://schemas.microsoft.com/office/drawing/2014/main" id="{2E289D5A-B06B-43D4-A3CA-3B06C4D49F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2798940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3" name="텍스트 개체 틀 15">
            <a:extLst>
              <a:ext uri="{FF2B5EF4-FFF2-40B4-BE49-F238E27FC236}">
                <a16:creationId xmlns:a16="http://schemas.microsoft.com/office/drawing/2014/main" id="{1DCC2995-DE17-436D-82AE-6E107865CB7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3569311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lvl="0" rtl="0"/>
            <a:r>
              <a:rPr lang="ko-KR" altLang="en-US" noProof="0"/>
              <a:t>부제목을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4" name="텍스트 개체 틀 18">
            <a:extLst>
              <a:ext uri="{FF2B5EF4-FFF2-40B4-BE49-F238E27FC236}">
                <a16:creationId xmlns:a16="http://schemas.microsoft.com/office/drawing/2014/main" id="{C7E70A65-1FB1-4F42-854B-8213ED73F79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3898736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5" name="텍스트 개체 틀 15">
            <a:extLst>
              <a:ext uri="{FF2B5EF4-FFF2-40B4-BE49-F238E27FC236}">
                <a16:creationId xmlns:a16="http://schemas.microsoft.com/office/drawing/2014/main" id="{45657994-DC61-4DEB-BB2B-65DFCA997AF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4669107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lvl="0" rtl="0"/>
            <a:r>
              <a:rPr lang="ko-KR" altLang="en-US" noProof="0"/>
              <a:t>부제목을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6" name="텍스트 개체 틀 18">
            <a:extLst>
              <a:ext uri="{FF2B5EF4-FFF2-40B4-BE49-F238E27FC236}">
                <a16:creationId xmlns:a16="http://schemas.microsoft.com/office/drawing/2014/main" id="{18397EE2-60CD-47FD-AF8F-83A5324D9D1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998532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7" name="날짜 개체 틀 2">
            <a:extLst>
              <a:ext uri="{FF2B5EF4-FFF2-40B4-BE49-F238E27FC236}">
                <a16:creationId xmlns:a16="http://schemas.microsoft.com/office/drawing/2014/main" id="{1E25EFF1-65C7-4F93-8740-46885C6BEA57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947516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 dirty="0"/>
              <a:t>1</a:t>
            </a:r>
            <a:r>
              <a:rPr lang="ko-KR" altLang="en-US" noProof="0" dirty="0"/>
              <a:t>조 </a:t>
            </a:r>
            <a:r>
              <a:rPr lang="en-US" altLang="ko-KR" noProof="0" dirty="0"/>
              <a:t>– </a:t>
            </a:r>
            <a:r>
              <a:rPr lang="ko-KR" altLang="en-US" noProof="0" dirty="0"/>
              <a:t>안형석</a:t>
            </a:r>
            <a:r>
              <a:rPr lang="en-US" altLang="ko-KR" noProof="0" dirty="0"/>
              <a:t>, </a:t>
            </a:r>
            <a:r>
              <a:rPr lang="ko-KR" altLang="en-US" noProof="0" dirty="0"/>
              <a:t>박민준</a:t>
            </a:r>
            <a:r>
              <a:rPr lang="en-US" altLang="ko-KR" noProof="0" dirty="0"/>
              <a:t>, </a:t>
            </a:r>
            <a:r>
              <a:rPr lang="ko-KR" altLang="en-US" noProof="0" dirty="0" err="1"/>
              <a:t>오영택</a:t>
            </a:r>
            <a:r>
              <a:rPr lang="ko-KR" altLang="en-US" noProof="0" dirty="0"/>
              <a:t> </a:t>
            </a:r>
            <a:r>
              <a:rPr lang="en-US" altLang="ko-KR" noProof="0" dirty="0"/>
              <a:t>, </a:t>
            </a:r>
            <a:r>
              <a:rPr lang="ko-KR" altLang="en-US" noProof="0" dirty="0"/>
              <a:t>김건호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바닥글 개체 틀 3">
            <a:extLst>
              <a:ext uri="{FF2B5EF4-FFF2-40B4-BE49-F238E27FC236}">
                <a16:creationId xmlns:a16="http://schemas.microsoft.com/office/drawing/2014/main" id="{C16D80BF-B599-4FC0-ABD5-98777872FE5F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161955" y="6356350"/>
            <a:ext cx="3243942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시나리오에 따른 공정 시뮬레이션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슬라이드 번호 개체 틀 4">
            <a:extLst>
              <a:ext uri="{FF2B5EF4-FFF2-40B4-BE49-F238E27FC236}">
                <a16:creationId xmlns:a16="http://schemas.microsoft.com/office/drawing/2014/main" id="{F64421B1-FF90-4939-90BD-8206DE5036D0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47987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내용 3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cap="all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클릭하여 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43104" y="2776936"/>
            <a:ext cx="2882475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텍스트를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243104" y="3834606"/>
            <a:ext cx="2882475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47665" y="2776936"/>
            <a:ext cx="2896671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ko-KR" altLang="en-US" noProof="0"/>
              <a:t>마스터 텍스트를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647665" y="3834606"/>
            <a:ext cx="2896671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cxnSp>
        <p:nvCxnSpPr>
          <p:cNvPr id="16" name="직선 연결선(S) 15">
            <a:extLst>
              <a:ext uri="{FF2B5EF4-FFF2-40B4-BE49-F238E27FC236}">
                <a16:creationId xmlns:a16="http://schemas.microsoft.com/office/drawing/2014/main" id="{463D7850-C2A6-43CE-BBE4-8E81A0A59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238250" cy="310515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(S) 19">
            <a:extLst>
              <a:ext uri="{FF2B5EF4-FFF2-40B4-BE49-F238E27FC236}">
                <a16:creationId xmlns:a16="http://schemas.microsoft.com/office/drawing/2014/main" id="{EBAD3E03-2E3B-440C-9105-6F9D33006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2238376" cy="24765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텍스트 개체 틀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066421" y="2776936"/>
            <a:ext cx="2882475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텍스트를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2" name="내용 개체 틀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8066421" y="3834606"/>
            <a:ext cx="2882475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ko-KR" altLang="en-US" dirty="0"/>
              <a:t> </a:t>
            </a:r>
            <a:r>
              <a:rPr lang="en-US" altLang="ko-KR" dirty="0"/>
              <a:t>, </a:t>
            </a:r>
            <a:r>
              <a:rPr lang="ko-KR" altLang="en-US" dirty="0"/>
              <a:t>김건호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시나리오에 따른 공정 시뮬레이션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smtClean="0"/>
              <a:pPr/>
              <a:t>‹#›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31895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 dirty="0"/>
              <a:t>1</a:t>
            </a:r>
            <a:r>
              <a:rPr lang="ko-KR" altLang="en-US" noProof="0" dirty="0"/>
              <a:t>조 </a:t>
            </a:r>
            <a:r>
              <a:rPr lang="en-US" altLang="ko-KR" noProof="0" dirty="0"/>
              <a:t>– </a:t>
            </a:r>
            <a:r>
              <a:rPr lang="ko-KR" altLang="en-US" noProof="0" dirty="0"/>
              <a:t>안형석</a:t>
            </a:r>
            <a:r>
              <a:rPr lang="en-US" altLang="ko-KR" noProof="0" dirty="0"/>
              <a:t>, </a:t>
            </a:r>
            <a:r>
              <a:rPr lang="ko-KR" altLang="en-US" noProof="0" dirty="0"/>
              <a:t>박민준</a:t>
            </a:r>
            <a:r>
              <a:rPr lang="en-US" altLang="ko-KR" noProof="0" dirty="0"/>
              <a:t>, </a:t>
            </a:r>
            <a:r>
              <a:rPr lang="ko-KR" altLang="en-US" noProof="0" dirty="0" err="1"/>
              <a:t>오영택</a:t>
            </a:r>
            <a:r>
              <a:rPr lang="ko-KR" altLang="en-US" noProof="0" dirty="0"/>
              <a:t> </a:t>
            </a:r>
            <a:r>
              <a:rPr lang="en-US" altLang="ko-KR" noProof="0" dirty="0"/>
              <a:t>, </a:t>
            </a:r>
            <a:r>
              <a:rPr lang="ko-KR" altLang="en-US" noProof="0" dirty="0"/>
              <a:t>김건호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시나리오에 따른 공정 시뮬레이션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28452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70" r:id="rId3"/>
    <p:sldLayoutId id="2147483688" r:id="rId4"/>
    <p:sldLayoutId id="2147483694" r:id="rId5"/>
    <p:sldLayoutId id="2147483697" r:id="rId6"/>
    <p:sldLayoutId id="2147483673" r:id="rId7"/>
    <p:sldLayoutId id="2147483676" r:id="rId8"/>
    <p:sldLayoutId id="2147483672" r:id="rId9"/>
    <p:sldLayoutId id="2147483699" r:id="rId10"/>
    <p:sldLayoutId id="2147483671" r:id="rId11"/>
    <p:sldLayoutId id="2147483685" r:id="rId12"/>
    <p:sldLayoutId id="2147483700" r:id="rId13"/>
    <p:sldLayoutId id="2147483679" r:id="rId14"/>
    <p:sldLayoutId id="2147483692" r:id="rId15"/>
    <p:sldLayoutId id="2147483681" r:id="rId16"/>
    <p:sldLayoutId id="2147483674" r:id="rId17"/>
    <p:sldLayoutId id="2147483675" r:id="rId18"/>
    <p:sldLayoutId id="2147483696" r:id="rId19"/>
    <p:sldLayoutId id="2147483677" r:id="rId20"/>
    <p:sldLayoutId id="2147483678" r:id="rId21"/>
  </p:sldLayoutIdLst>
  <p:hf hdr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4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4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5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1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5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5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1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67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7" Type="http://schemas.openxmlformats.org/officeDocument/2006/relationships/image" Target="../media/image76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75.jpeg"/><Relationship Id="rId5" Type="http://schemas.openxmlformats.org/officeDocument/2006/relationships/image" Target="../media/image74.jpeg"/><Relationship Id="rId4" Type="http://schemas.openxmlformats.org/officeDocument/2006/relationships/image" Target="../media/image73.jpe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9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0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3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4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5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6.xml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jpg"/><Relationship Id="rId3" Type="http://schemas.openxmlformats.org/officeDocument/2006/relationships/image" Target="../media/image77.jpg"/><Relationship Id="rId7" Type="http://schemas.openxmlformats.org/officeDocument/2006/relationships/image" Target="../media/image81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80.jpg"/><Relationship Id="rId5" Type="http://schemas.openxmlformats.org/officeDocument/2006/relationships/image" Target="../media/image79.jpg"/><Relationship Id="rId10" Type="http://schemas.openxmlformats.org/officeDocument/2006/relationships/image" Target="../media/image84.jpg"/><Relationship Id="rId4" Type="http://schemas.openxmlformats.org/officeDocument/2006/relationships/image" Target="../media/image78.jpg"/><Relationship Id="rId9" Type="http://schemas.openxmlformats.org/officeDocument/2006/relationships/image" Target="../media/image83.jp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9.xml"/><Relationship Id="rId6" Type="http://schemas.openxmlformats.org/officeDocument/2006/relationships/chart" Target="../charts/chart5.xml"/><Relationship Id="rId5" Type="http://schemas.openxmlformats.org/officeDocument/2006/relationships/chart" Target="../charts/chart4.xml"/><Relationship Id="rId4" Type="http://schemas.openxmlformats.org/officeDocument/2006/relationships/chart" Target="../charts/char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4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16040" y="4434840"/>
            <a:ext cx="4941771" cy="1122202"/>
          </a:xfrm>
        </p:spPr>
        <p:txBody>
          <a:bodyPr rtlCol="0"/>
          <a:lstStyle/>
          <a:p>
            <a:pPr rtl="0"/>
            <a:r>
              <a:rPr lang="ko-KR" altLang="en-US" dirty="0"/>
              <a:t>시나리오에 따른 공정 시뮬레이션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901B20D-4C28-4DA3-ABBD-718C22A5E5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396660"/>
          </a:xfrm>
        </p:spPr>
        <p:txBody>
          <a:bodyPr rtlCol="0"/>
          <a:lstStyle/>
          <a:p>
            <a:pPr algn="r"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,</a:t>
            </a:r>
            <a:r>
              <a:rPr lang="ko-KR" altLang="en-US" dirty="0"/>
              <a:t> 김건호</a:t>
            </a:r>
          </a:p>
        </p:txBody>
      </p:sp>
    </p:spTree>
    <p:extLst>
      <p:ext uri="{BB962C8B-B14F-4D97-AF65-F5344CB8AC3E}">
        <p14:creationId xmlns:p14="http://schemas.microsoft.com/office/powerpoint/2010/main" val="16424253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차트이(가) 표시된 사진&#10;&#10;자동 생성된 설명">
            <a:extLst>
              <a:ext uri="{FF2B5EF4-FFF2-40B4-BE49-F238E27FC236}">
                <a16:creationId xmlns:a16="http://schemas.microsoft.com/office/drawing/2014/main" id="{5C18F454-3DB2-6EC5-FC42-87F337D4C8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9505" y="0"/>
            <a:ext cx="949299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E3C8B473-489D-17B4-FEFA-EB5597058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/>
              <a:t>시나리오 설계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0120814-95E2-4431-63FC-2904D40AD8A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0" y="1035553"/>
            <a:ext cx="12192000" cy="496888"/>
          </a:xfrm>
        </p:spPr>
        <p:txBody>
          <a:bodyPr/>
          <a:lstStyle/>
          <a:p>
            <a:pPr algn="ctr"/>
            <a:r>
              <a:rPr lang="ko-KR" altLang="en-US" dirty="0"/>
              <a:t>시나리오 </a:t>
            </a:r>
            <a:r>
              <a:rPr lang="en-US" altLang="ko-KR" dirty="0"/>
              <a:t>3</a:t>
            </a:r>
            <a:r>
              <a:rPr lang="ko-KR" altLang="en-US" dirty="0"/>
              <a:t>번</a:t>
            </a:r>
            <a:endParaRPr lang="en-US" altLang="ko-KR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0E2B4C0-9744-8E0B-F3DA-48273DBEA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noProof="0" dirty="0"/>
              <a:t>시나리오에 따른 공정 시뮬레이션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92422A0-428A-5C60-0E02-2C064D665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altLang="ko-KR" noProof="0" smtClean="0"/>
              <a:pPr/>
              <a:t>10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날짜 개체 틀 10">
            <a:extLst>
              <a:ext uri="{FF2B5EF4-FFF2-40B4-BE49-F238E27FC236}">
                <a16:creationId xmlns:a16="http://schemas.microsoft.com/office/drawing/2014/main" id="{C964A8A7-DC4F-9ED0-281A-CA053CA526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</p:spTree>
    <p:extLst>
      <p:ext uri="{BB962C8B-B14F-4D97-AF65-F5344CB8AC3E}">
        <p14:creationId xmlns:p14="http://schemas.microsoft.com/office/powerpoint/2010/main" val="42467690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19F29B-F233-48AF-8261-F33A4E079E3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499" y="1745038"/>
            <a:ext cx="3171825" cy="600970"/>
          </a:xfrm>
        </p:spPr>
        <p:txBody>
          <a:bodyPr rtlCol="0"/>
          <a:lstStyle/>
          <a:p>
            <a:pPr rtl="0"/>
            <a:r>
              <a:rPr lang="ko-KR" altLang="en-US" dirty="0">
                <a:solidFill>
                  <a:schemeClr val="tx1"/>
                </a:solidFill>
              </a:rPr>
              <a:t>상태천이도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5E3EA69-4E0E-41BD-8095-A124225A264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079" y="2877877"/>
            <a:ext cx="4542649" cy="2519363"/>
          </a:xfrm>
        </p:spPr>
        <p:txBody>
          <a:bodyPr rtlCol="0">
            <a:norm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tx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tx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</a:rPr>
              <a:t>각 설비는 </a:t>
            </a:r>
            <a:r>
              <a:rPr lang="en-US" altLang="ko-KR" dirty="0">
                <a:solidFill>
                  <a:schemeClr val="tx1"/>
                </a:solidFill>
              </a:rPr>
              <a:t>3</a:t>
            </a:r>
            <a:r>
              <a:rPr lang="ko-KR" altLang="en-US" dirty="0">
                <a:solidFill>
                  <a:schemeClr val="tx1"/>
                </a:solidFill>
              </a:rPr>
              <a:t>개의 </a:t>
            </a:r>
            <a:r>
              <a:rPr lang="ko-KR" altLang="en-US" dirty="0" err="1">
                <a:solidFill>
                  <a:schemeClr val="tx1"/>
                </a:solidFill>
              </a:rPr>
              <a:t>아토믹</a:t>
            </a:r>
            <a:r>
              <a:rPr lang="ko-KR" altLang="en-US" dirty="0">
                <a:solidFill>
                  <a:schemeClr val="tx1"/>
                </a:solidFill>
              </a:rPr>
              <a:t> 모델로 결합된 커플모델</a:t>
            </a:r>
            <a:endParaRPr lang="en-US" altLang="ko-KR" dirty="0">
              <a:solidFill>
                <a:schemeClr val="tx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</a:rPr>
              <a:t>각 설비커플 모델을 연결하여 시나리오 제작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F29EA23-F34E-486A-B8B2-0C30192669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 rtlCol="0"/>
          <a:lstStyle/>
          <a:p>
            <a:pPr rtl="0"/>
            <a:r>
              <a:rPr lang="ko-KR" altLang="en-US" dirty="0"/>
              <a:t>시나리오에 따른 공정 시뮬레이션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28F602C-7F98-4C02-99D4-ED65E00D6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 rtlCol="0"/>
          <a:lstStyle/>
          <a:p>
            <a:pPr rtl="0"/>
            <a:fld id="{19B51A1E-902D-48AF-9020-955120F399B6}" type="slidenum">
              <a:rPr lang="en-ZA" altLang="ko-KR" smtClean="0"/>
              <a:pPr rtl="0"/>
              <a:t>11</a:t>
            </a:fld>
            <a:endParaRPr lang="ko-KR" altLang="en-ZA"/>
          </a:p>
        </p:txBody>
      </p:sp>
      <p:sp>
        <p:nvSpPr>
          <p:cNvPr id="8" name="날짜 개체 틀 10">
            <a:extLst>
              <a:ext uri="{FF2B5EF4-FFF2-40B4-BE49-F238E27FC236}">
                <a16:creationId xmlns:a16="http://schemas.microsoft.com/office/drawing/2014/main" id="{9689F17F-6A3A-3573-9923-2DB3F25DFF6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</p:spTree>
    <p:extLst>
      <p:ext uri="{BB962C8B-B14F-4D97-AF65-F5344CB8AC3E}">
        <p14:creationId xmlns:p14="http://schemas.microsoft.com/office/powerpoint/2010/main" val="7100813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텍스트, 실내, 노트북, 다크이(가) 표시된 사진&#10;&#10;자동 생성된 설명">
            <a:extLst>
              <a:ext uri="{FF2B5EF4-FFF2-40B4-BE49-F238E27FC236}">
                <a16:creationId xmlns:a16="http://schemas.microsoft.com/office/drawing/2014/main" id="{942B8B2F-8FA8-6FD4-62F5-E926E48BBB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2658"/>
            <a:ext cx="12192000" cy="5427054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E3C8B473-489D-17B4-FEFA-EB5597058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/>
              <a:t>상태천이도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0120814-95E2-4431-63FC-2904D40AD8A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0" y="1035553"/>
            <a:ext cx="12192000" cy="496888"/>
          </a:xfrm>
        </p:spPr>
        <p:txBody>
          <a:bodyPr/>
          <a:lstStyle/>
          <a:p>
            <a:pPr algn="ctr"/>
            <a:r>
              <a:rPr lang="ko-KR" altLang="en-US" dirty="0"/>
              <a:t>모델간 결합도</a:t>
            </a:r>
            <a:endParaRPr lang="en-US" altLang="ko-KR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0E2B4C0-9744-8E0B-F3DA-48273DBEA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noProof="0" dirty="0"/>
              <a:t>시나리오에 따른 공정 시뮬레이션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92422A0-428A-5C60-0E02-2C064D665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altLang="ko-KR" noProof="0" smtClean="0"/>
              <a:pPr/>
              <a:t>12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날짜 개체 틀 10">
            <a:extLst>
              <a:ext uri="{FF2B5EF4-FFF2-40B4-BE49-F238E27FC236}">
                <a16:creationId xmlns:a16="http://schemas.microsoft.com/office/drawing/2014/main" id="{E2CBF2B9-A68A-8B16-7BA7-57071993E1E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</p:spTree>
    <p:extLst>
      <p:ext uri="{BB962C8B-B14F-4D97-AF65-F5344CB8AC3E}">
        <p14:creationId xmlns:p14="http://schemas.microsoft.com/office/powerpoint/2010/main" val="42428448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 descr="텍스트, 실내, 노트북, 다크이(가) 표시된 사진&#10;&#10;자동 생성된 설명">
            <a:extLst>
              <a:ext uri="{FF2B5EF4-FFF2-40B4-BE49-F238E27FC236}">
                <a16:creationId xmlns:a16="http://schemas.microsoft.com/office/drawing/2014/main" id="{368CC930-EA1B-A946-A495-82D4B66B7C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2400"/>
            <a:ext cx="12192000" cy="5427054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E3C8B473-489D-17B4-FEFA-EB5597058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/>
              <a:t>상태천이도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0120814-95E2-4431-63FC-2904D40AD8A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0" y="1035553"/>
            <a:ext cx="12192000" cy="496888"/>
          </a:xfrm>
        </p:spPr>
        <p:txBody>
          <a:bodyPr/>
          <a:lstStyle/>
          <a:p>
            <a:pPr algn="ctr"/>
            <a:r>
              <a:rPr lang="ko-KR" altLang="en-US" dirty="0"/>
              <a:t>모델간 결합도</a:t>
            </a:r>
            <a:endParaRPr lang="en-US" altLang="ko-KR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0E2B4C0-9744-8E0B-F3DA-48273DBEA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noProof="0" dirty="0"/>
              <a:t>시나리오에 따른 공정 시뮬레이션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92422A0-428A-5C60-0E02-2C064D665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altLang="ko-KR" noProof="0" smtClean="0"/>
              <a:pPr/>
              <a:t>13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날짜 개체 틀 10">
            <a:extLst>
              <a:ext uri="{FF2B5EF4-FFF2-40B4-BE49-F238E27FC236}">
                <a16:creationId xmlns:a16="http://schemas.microsoft.com/office/drawing/2014/main" id="{D0153A61-68F7-F861-5612-BCE5687B325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</p:spTree>
    <p:extLst>
      <p:ext uri="{BB962C8B-B14F-4D97-AF65-F5344CB8AC3E}">
        <p14:creationId xmlns:p14="http://schemas.microsoft.com/office/powerpoint/2010/main" val="3882592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노트북, 밤하늘이(가) 표시된 사진&#10;&#10;자동 생성된 설명">
            <a:extLst>
              <a:ext uri="{FF2B5EF4-FFF2-40B4-BE49-F238E27FC236}">
                <a16:creationId xmlns:a16="http://schemas.microsoft.com/office/drawing/2014/main" id="{CF26D906-5D86-16D4-5EF1-3E5389BD4F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2400"/>
            <a:ext cx="12192000" cy="5427054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E3C8B473-489D-17B4-FEFA-EB5597058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/>
              <a:t>상태천이도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0120814-95E2-4431-63FC-2904D40AD8A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0" y="1035553"/>
            <a:ext cx="12192000" cy="496888"/>
          </a:xfrm>
        </p:spPr>
        <p:txBody>
          <a:bodyPr/>
          <a:lstStyle/>
          <a:p>
            <a:pPr algn="ctr"/>
            <a:r>
              <a:rPr lang="ko-KR" altLang="en-US" dirty="0"/>
              <a:t>모델간 결합도</a:t>
            </a:r>
            <a:endParaRPr lang="en-US" altLang="ko-KR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0E2B4C0-9744-8E0B-F3DA-48273DBEA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noProof="0" dirty="0"/>
              <a:t>시나리오에 따른 공정 시뮬레이션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92422A0-428A-5C60-0E02-2C064D665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altLang="ko-KR" noProof="0" smtClean="0"/>
              <a:pPr/>
              <a:t>14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날짜 개체 틀 10">
            <a:extLst>
              <a:ext uri="{FF2B5EF4-FFF2-40B4-BE49-F238E27FC236}">
                <a16:creationId xmlns:a16="http://schemas.microsoft.com/office/drawing/2014/main" id="{09F1CF24-A589-9B52-3BF8-664AA1A4306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</p:spTree>
    <p:extLst>
      <p:ext uri="{BB962C8B-B14F-4D97-AF65-F5344CB8AC3E}">
        <p14:creationId xmlns:p14="http://schemas.microsoft.com/office/powerpoint/2010/main" val="19996993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DEB6DFFB-3682-0EB6-376A-43546AC0C3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40000"/>
            <a:ext cx="12192000" cy="4021514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E3C8B473-489D-17B4-FEFA-EB5597058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/>
              <a:t>상태천이도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0120814-95E2-4431-63FC-2904D40AD8A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0" y="1035553"/>
            <a:ext cx="12192000" cy="496888"/>
          </a:xfrm>
        </p:spPr>
        <p:txBody>
          <a:bodyPr/>
          <a:lstStyle/>
          <a:p>
            <a:pPr algn="ctr"/>
            <a:r>
              <a:rPr lang="ko-KR" altLang="en-US" dirty="0"/>
              <a:t>설비 커플 </a:t>
            </a:r>
            <a:r>
              <a:rPr lang="en-US" altLang="ko-KR" dirty="0"/>
              <a:t>- </a:t>
            </a:r>
            <a:r>
              <a:rPr lang="ko-KR" altLang="en-US" dirty="0" err="1"/>
              <a:t>투입기</a:t>
            </a:r>
            <a:endParaRPr lang="en-US" altLang="ko-KR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0E2B4C0-9744-8E0B-F3DA-48273DBEA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noProof="0" dirty="0"/>
              <a:t>시나리오에 따른 공정 시뮬레이션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92422A0-428A-5C60-0E02-2C064D665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altLang="ko-KR" noProof="0" smtClean="0"/>
              <a:pPr/>
              <a:t>15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날짜 개체 틀 10">
            <a:extLst>
              <a:ext uri="{FF2B5EF4-FFF2-40B4-BE49-F238E27FC236}">
                <a16:creationId xmlns:a16="http://schemas.microsoft.com/office/drawing/2014/main" id="{116D67E9-2457-1F79-25AD-ECBF946332E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</p:spTree>
    <p:extLst>
      <p:ext uri="{BB962C8B-B14F-4D97-AF65-F5344CB8AC3E}">
        <p14:creationId xmlns:p14="http://schemas.microsoft.com/office/powerpoint/2010/main" val="4846281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차트이(가) 표시된 사진&#10;&#10;자동 생성된 설명">
            <a:extLst>
              <a:ext uri="{FF2B5EF4-FFF2-40B4-BE49-F238E27FC236}">
                <a16:creationId xmlns:a16="http://schemas.microsoft.com/office/drawing/2014/main" id="{0C238E7C-1295-E95C-C436-5B9FB59DE1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40000"/>
            <a:ext cx="12192000" cy="4021514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E3C8B473-489D-17B4-FEFA-EB5597058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/>
              <a:t>상태천이도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0120814-95E2-4431-63FC-2904D40AD8A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0" y="1035553"/>
            <a:ext cx="12192000" cy="496888"/>
          </a:xfrm>
        </p:spPr>
        <p:txBody>
          <a:bodyPr/>
          <a:lstStyle/>
          <a:p>
            <a:pPr algn="ctr"/>
            <a:r>
              <a:rPr lang="ko-KR" altLang="en-US" dirty="0"/>
              <a:t>설비 커플 </a:t>
            </a:r>
            <a:r>
              <a:rPr lang="en-US" altLang="ko-KR" dirty="0"/>
              <a:t>– </a:t>
            </a:r>
            <a:r>
              <a:rPr lang="ko-KR" altLang="en-US" dirty="0"/>
              <a:t>트랙</a:t>
            </a:r>
            <a:endParaRPr lang="en-US" altLang="ko-KR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0E2B4C0-9744-8E0B-F3DA-48273DBEA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noProof="0" dirty="0"/>
              <a:t>시나리오에 따른 공정 시뮬레이션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92422A0-428A-5C60-0E02-2C064D665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altLang="ko-KR" noProof="0" smtClean="0"/>
              <a:pPr/>
              <a:t>16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날짜 개체 틀 10">
            <a:extLst>
              <a:ext uri="{FF2B5EF4-FFF2-40B4-BE49-F238E27FC236}">
                <a16:creationId xmlns:a16="http://schemas.microsoft.com/office/drawing/2014/main" id="{CFCAA920-307A-5683-C76D-B06BD1951E3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</p:spTree>
    <p:extLst>
      <p:ext uri="{BB962C8B-B14F-4D97-AF65-F5344CB8AC3E}">
        <p14:creationId xmlns:p14="http://schemas.microsoft.com/office/powerpoint/2010/main" val="42473972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차트이(가) 표시된 사진&#10;&#10;자동 생성된 설명">
            <a:extLst>
              <a:ext uri="{FF2B5EF4-FFF2-40B4-BE49-F238E27FC236}">
                <a16:creationId xmlns:a16="http://schemas.microsoft.com/office/drawing/2014/main" id="{DA10F161-65A5-553E-2F71-E6434F4036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40000"/>
            <a:ext cx="12192000" cy="4021514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E3C8B473-489D-17B4-FEFA-EB5597058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/>
              <a:t>상태천이도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0120814-95E2-4431-63FC-2904D40AD8A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0" y="1035553"/>
            <a:ext cx="12192000" cy="496888"/>
          </a:xfrm>
        </p:spPr>
        <p:txBody>
          <a:bodyPr/>
          <a:lstStyle/>
          <a:p>
            <a:pPr algn="ctr"/>
            <a:r>
              <a:rPr lang="ko-KR" altLang="en-US" dirty="0"/>
              <a:t>설비 커플 </a:t>
            </a:r>
            <a:r>
              <a:rPr lang="en-US" altLang="ko-KR" dirty="0"/>
              <a:t>- </a:t>
            </a:r>
            <a:r>
              <a:rPr lang="ko-KR" altLang="en-US" dirty="0"/>
              <a:t>공정</a:t>
            </a:r>
            <a:endParaRPr lang="en-US" altLang="ko-KR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0E2B4C0-9744-8E0B-F3DA-48273DBEA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noProof="0" dirty="0"/>
              <a:t>시나리오에 따른 공정 시뮬레이션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92422A0-428A-5C60-0E02-2C064D665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altLang="ko-KR" noProof="0" smtClean="0"/>
              <a:pPr/>
              <a:t>17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날짜 개체 틀 10">
            <a:extLst>
              <a:ext uri="{FF2B5EF4-FFF2-40B4-BE49-F238E27FC236}">
                <a16:creationId xmlns:a16="http://schemas.microsoft.com/office/drawing/2014/main" id="{F42B31E5-E70E-825D-B748-58BA23A91D1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</p:spTree>
    <p:extLst>
      <p:ext uri="{BB962C8B-B14F-4D97-AF65-F5344CB8AC3E}">
        <p14:creationId xmlns:p14="http://schemas.microsoft.com/office/powerpoint/2010/main" val="42532972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차트이(가) 표시된 사진&#10;&#10;자동 생성된 설명">
            <a:extLst>
              <a:ext uri="{FF2B5EF4-FFF2-40B4-BE49-F238E27FC236}">
                <a16:creationId xmlns:a16="http://schemas.microsoft.com/office/drawing/2014/main" id="{90600FBF-8038-9569-1A19-0DD13DC3EA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40000"/>
            <a:ext cx="12192000" cy="4021514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E3C8B473-489D-17B4-FEFA-EB5597058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/>
              <a:t>상태천이도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0120814-95E2-4431-63FC-2904D40AD8A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0" y="1035553"/>
            <a:ext cx="12192000" cy="496888"/>
          </a:xfrm>
        </p:spPr>
        <p:txBody>
          <a:bodyPr/>
          <a:lstStyle/>
          <a:p>
            <a:pPr algn="ctr"/>
            <a:r>
              <a:rPr lang="ko-KR" altLang="en-US" dirty="0"/>
              <a:t>설비 커플 </a:t>
            </a:r>
            <a:r>
              <a:rPr lang="en-US" altLang="ko-KR" dirty="0"/>
              <a:t>- </a:t>
            </a:r>
            <a:r>
              <a:rPr lang="ko-KR" altLang="en-US" dirty="0"/>
              <a:t>공정</a:t>
            </a:r>
            <a:endParaRPr lang="en-US" altLang="ko-KR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0E2B4C0-9744-8E0B-F3DA-48273DBEA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noProof="0" dirty="0"/>
              <a:t>시나리오에 따른 공정 시뮬레이션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92422A0-428A-5C60-0E02-2C064D665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altLang="ko-KR" noProof="0" smtClean="0"/>
              <a:pPr/>
              <a:t>18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날짜 개체 틀 10">
            <a:extLst>
              <a:ext uri="{FF2B5EF4-FFF2-40B4-BE49-F238E27FC236}">
                <a16:creationId xmlns:a16="http://schemas.microsoft.com/office/drawing/2014/main" id="{58AD40AE-6EC2-7C8D-106F-45EE63A1EB1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</p:spTree>
    <p:extLst>
      <p:ext uri="{BB962C8B-B14F-4D97-AF65-F5344CB8AC3E}">
        <p14:creationId xmlns:p14="http://schemas.microsoft.com/office/powerpoint/2010/main" val="18969752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C68366EF-B51C-951C-D7E6-FD289C3BB9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40000"/>
            <a:ext cx="12098409" cy="40284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E3C8B473-489D-17B4-FEFA-EB5597058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/>
              <a:t>상태천이도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0120814-95E2-4431-63FC-2904D40AD8A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0" y="1035553"/>
            <a:ext cx="12192000" cy="496888"/>
          </a:xfrm>
        </p:spPr>
        <p:txBody>
          <a:bodyPr/>
          <a:lstStyle/>
          <a:p>
            <a:pPr algn="ctr"/>
            <a:r>
              <a:rPr lang="ko-KR" altLang="en-US" dirty="0"/>
              <a:t>설비 커플 </a:t>
            </a:r>
            <a:r>
              <a:rPr lang="en-US" altLang="ko-KR" dirty="0"/>
              <a:t>- </a:t>
            </a:r>
            <a:r>
              <a:rPr lang="ko-KR" altLang="en-US" dirty="0"/>
              <a:t>적재</a:t>
            </a:r>
            <a:endParaRPr lang="en-US" altLang="ko-KR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0E2B4C0-9744-8E0B-F3DA-48273DBEA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noProof="0" dirty="0"/>
              <a:t>시나리오에 따른 공정 시뮬레이션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92422A0-428A-5C60-0E02-2C064D665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altLang="ko-KR" noProof="0" smtClean="0"/>
              <a:pPr/>
              <a:t>19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날짜 개체 틀 10">
            <a:extLst>
              <a:ext uri="{FF2B5EF4-FFF2-40B4-BE49-F238E27FC236}">
                <a16:creationId xmlns:a16="http://schemas.microsoft.com/office/drawing/2014/main" id="{6FF1AFAC-89FF-C7D9-CF68-CF0360EEB7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</p:spTree>
    <p:extLst>
      <p:ext uri="{BB962C8B-B14F-4D97-AF65-F5344CB8AC3E}">
        <p14:creationId xmlns:p14="http://schemas.microsoft.com/office/powerpoint/2010/main" val="2064436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E03DDA-CC0F-E5E2-CD6E-312AE0919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개요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591601B-F340-3D85-49C2-815D7F7697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설비를 사용해 공정을 진행 할 경우</a:t>
            </a:r>
            <a:r>
              <a:rPr lang="en-US" altLang="ko-KR" dirty="0"/>
              <a:t>, </a:t>
            </a:r>
            <a:r>
              <a:rPr lang="ko-KR" altLang="en-US" dirty="0"/>
              <a:t>어떠한 결과를 얻을 수 있는지 사전에 시뮬레이션 해본다</a:t>
            </a:r>
            <a:r>
              <a:rPr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3</a:t>
            </a:r>
            <a:r>
              <a:rPr lang="ko-KR" altLang="en-US" dirty="0"/>
              <a:t>가지 사전에 정해진 시나리오에 대한 공정을 시뮬레이션 해본다</a:t>
            </a:r>
            <a:r>
              <a:rPr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임의의 성능을 가진 설비를 통해 공정을 수행 할 경우</a:t>
            </a:r>
            <a:r>
              <a:rPr lang="en-US" altLang="ko-KR" dirty="0"/>
              <a:t>, </a:t>
            </a:r>
            <a:r>
              <a:rPr lang="ko-KR" altLang="en-US" dirty="0"/>
              <a:t>기대 되는 제품의 생산량 및 설비의 가동률을 파악 할 수 잇다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D1E20EC-9538-ECBD-771C-0F25B21489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altLang="ko-KR" noProof="0" smtClean="0"/>
              <a:pPr/>
              <a:t>2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바닥글 개체 틀 79">
            <a:extLst>
              <a:ext uri="{FF2B5EF4-FFF2-40B4-BE49-F238E27FC236}">
                <a16:creationId xmlns:a16="http://schemas.microsoft.com/office/drawing/2014/main" id="{E089310A-0981-9114-713D-17D9D25198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5238" y="6356350"/>
            <a:ext cx="1989007" cy="365125"/>
          </a:xfrm>
        </p:spPr>
        <p:txBody>
          <a:bodyPr rtlCol="0"/>
          <a:lstStyle/>
          <a:p>
            <a:pPr rtl="0"/>
            <a:r>
              <a:rPr lang="ko-KR" altLang="en-US" dirty="0"/>
              <a:t>시나리오에 따른 공정 시뮬레이션</a:t>
            </a:r>
          </a:p>
        </p:txBody>
      </p:sp>
      <p:sp>
        <p:nvSpPr>
          <p:cNvPr id="9" name="날짜 개체 틀 10">
            <a:extLst>
              <a:ext uri="{FF2B5EF4-FFF2-40B4-BE49-F238E27FC236}">
                <a16:creationId xmlns:a16="http://schemas.microsoft.com/office/drawing/2014/main" id="{83690BFF-5818-D084-D4F0-01C1CBD3964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</p:spTree>
    <p:extLst>
      <p:ext uri="{BB962C8B-B14F-4D97-AF65-F5344CB8AC3E}">
        <p14:creationId xmlns:p14="http://schemas.microsoft.com/office/powerpoint/2010/main" val="34008018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CAEE93-8585-46D4-A7EC-F184E317C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075" y="1671639"/>
            <a:ext cx="5111750" cy="1204912"/>
          </a:xfrm>
        </p:spPr>
        <p:txBody>
          <a:bodyPr rtlCol="0" anchor="b">
            <a:normAutofit/>
          </a:bodyPr>
          <a:lstStyle/>
          <a:p>
            <a:pPr rtl="0"/>
            <a:r>
              <a:rPr lang="ko-KR" altLang="en-US" dirty="0"/>
              <a:t>코드 구현 </a:t>
            </a:r>
            <a:r>
              <a:rPr lang="en-US" altLang="ko-KR" dirty="0"/>
              <a:t>- </a:t>
            </a:r>
            <a:r>
              <a:rPr lang="ko-KR" altLang="en-US" dirty="0"/>
              <a:t>박민준</a:t>
            </a:r>
            <a:endParaRPr lang="en-US" altLang="ko-KR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BE36C52F-404D-61A2-BB23-F64B050BAC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3660773"/>
            <a:ext cx="5111750" cy="1525588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결합 자동화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다음 설비가 </a:t>
            </a:r>
            <a:r>
              <a:rPr lang="ko-KR" altLang="en-US" dirty="0" err="1"/>
              <a:t>받을수</a:t>
            </a:r>
            <a:r>
              <a:rPr lang="ko-KR" altLang="en-US" dirty="0"/>
              <a:t> 있는지 결정</a:t>
            </a:r>
            <a:r>
              <a:rPr lang="en-US" altLang="ko-KR" dirty="0"/>
              <a:t>? - </a:t>
            </a:r>
            <a:r>
              <a:rPr lang="en-US" altLang="ko-KR" dirty="0" err="1"/>
              <a:t>ReadyMap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현재 설비에서 다음 설비 결정</a:t>
            </a:r>
            <a:r>
              <a:rPr lang="en-US" altLang="ko-KR" dirty="0"/>
              <a:t>-</a:t>
            </a:r>
            <a:r>
              <a:rPr lang="en-US" altLang="ko-KR" dirty="0" err="1"/>
              <a:t>m_whereTargetPk</a:t>
            </a:r>
            <a:endParaRPr lang="en-US" altLang="ko-KR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EDCFF82-B70F-4971-9182-7C3AEA3CF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fld id="{B5CEABB6-07DC-46E8-9B57-56EC44A396E5}" type="slidenum">
              <a:rPr lang="en-US" altLang="ko-KR" smtClean="0"/>
              <a:pPr rtl="0">
                <a:spcAft>
                  <a:spcPts val="600"/>
                </a:spcAft>
              </a:pPr>
              <a:t>20</a:t>
            </a:fld>
            <a:endParaRPr lang="ko-KR" altLang="en-US"/>
          </a:p>
        </p:txBody>
      </p:sp>
      <p:sp>
        <p:nvSpPr>
          <p:cNvPr id="3" name="날짜 개체 틀 10">
            <a:extLst>
              <a:ext uri="{FF2B5EF4-FFF2-40B4-BE49-F238E27FC236}">
                <a16:creationId xmlns:a16="http://schemas.microsoft.com/office/drawing/2014/main" id="{85D17445-B609-E0C3-13B5-370D49A3FFE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  <p:sp>
        <p:nvSpPr>
          <p:cNvPr id="4" name="바닥글 개체 틀 79">
            <a:extLst>
              <a:ext uri="{FF2B5EF4-FFF2-40B4-BE49-F238E27FC236}">
                <a16:creationId xmlns:a16="http://schemas.microsoft.com/office/drawing/2014/main" id="{3DCF884A-67E2-5476-ABE4-1494508E7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5238" y="6356350"/>
            <a:ext cx="1989007" cy="365125"/>
          </a:xfrm>
        </p:spPr>
        <p:txBody>
          <a:bodyPr rtlCol="0"/>
          <a:lstStyle/>
          <a:p>
            <a:pPr rtl="0"/>
            <a:r>
              <a:rPr lang="ko-KR" altLang="en-US"/>
              <a:t>시나리오에 따른 공정 시뮬레이션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145136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19F29B-F233-48AF-8261-F33A4E079E3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499" y="1745038"/>
            <a:ext cx="3171825" cy="600970"/>
          </a:xfrm>
        </p:spPr>
        <p:txBody>
          <a:bodyPr rtlCol="0"/>
          <a:lstStyle/>
          <a:p>
            <a:pPr rtl="0"/>
            <a:r>
              <a:rPr lang="ko-KR" altLang="en-US" dirty="0">
                <a:solidFill>
                  <a:schemeClr val="tx1"/>
                </a:solidFill>
              </a:rPr>
              <a:t>결합 자동화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5E3EA69-4E0E-41BD-8095-A124225A264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080" y="2877877"/>
            <a:ext cx="3770936" cy="2519363"/>
          </a:xfrm>
        </p:spPr>
        <p:txBody>
          <a:bodyPr rtlCol="0">
            <a:normAutofit/>
          </a:bodyPr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결합 모델을 시나리오별로 별도로 나누지 않아도 설비 현황을 나타내는</a:t>
            </a:r>
            <a:r>
              <a:rPr lang="en-US" altLang="ko-KR" dirty="0" err="1">
                <a:solidFill>
                  <a:schemeClr val="tx1"/>
                </a:solidFill>
              </a:rPr>
              <a:t>object_list</a:t>
            </a:r>
            <a:r>
              <a:rPr lang="ko-KR" altLang="en-US" dirty="0">
                <a:solidFill>
                  <a:schemeClr val="tx1"/>
                </a:solidFill>
              </a:rPr>
              <a:t>를 통해 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설비 개수를 파악하고 설비 각각의 결합을 나타내는 데이터베이스인 </a:t>
            </a:r>
            <a:r>
              <a:rPr lang="en-US" altLang="ko-KR" dirty="0" err="1">
                <a:solidFill>
                  <a:schemeClr val="tx1"/>
                </a:solidFill>
              </a:rPr>
              <a:t>obj_coup_list</a:t>
            </a:r>
            <a:r>
              <a:rPr lang="ko-KR" altLang="en-US" dirty="0">
                <a:solidFill>
                  <a:schemeClr val="tx1"/>
                </a:solidFill>
              </a:rPr>
              <a:t>를 통해 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자동으로 결합하도록 코드 구현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F29EA23-F34E-486A-B8B2-0C30192669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 rtlCol="0"/>
          <a:lstStyle/>
          <a:p>
            <a:pPr rtl="0"/>
            <a:r>
              <a:rPr lang="ko-KR" altLang="en-US" dirty="0"/>
              <a:t>시나리오에 따른 공정 시뮬레이션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28F602C-7F98-4C02-99D4-ED65E00D6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 rtlCol="0"/>
          <a:lstStyle/>
          <a:p>
            <a:pPr rtl="0"/>
            <a:fld id="{19B51A1E-902D-48AF-9020-955120F399B6}" type="slidenum">
              <a:rPr lang="en-ZA" altLang="ko-KR" smtClean="0"/>
              <a:pPr rtl="0"/>
              <a:t>21</a:t>
            </a:fld>
            <a:endParaRPr lang="ko-KR" altLang="en-ZA"/>
          </a:p>
        </p:txBody>
      </p:sp>
      <p:sp>
        <p:nvSpPr>
          <p:cNvPr id="8" name="날짜 개체 틀 10">
            <a:extLst>
              <a:ext uri="{FF2B5EF4-FFF2-40B4-BE49-F238E27FC236}">
                <a16:creationId xmlns:a16="http://schemas.microsoft.com/office/drawing/2014/main" id="{9689F17F-6A3A-3573-9923-2DB3F25DFF6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</p:spTree>
    <p:extLst>
      <p:ext uri="{BB962C8B-B14F-4D97-AF65-F5344CB8AC3E}">
        <p14:creationId xmlns:p14="http://schemas.microsoft.com/office/powerpoint/2010/main" val="36651406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130F05-CB96-AF59-D599-D21758AD82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ko-KR" altLang="en-US" dirty="0"/>
              <a:t>각 </a:t>
            </a:r>
            <a:r>
              <a:rPr lang="ko-KR" altLang="en-US" dirty="0" err="1"/>
              <a:t>설비별</a:t>
            </a:r>
            <a:r>
              <a:rPr lang="ko-KR" altLang="en-US" dirty="0"/>
              <a:t> 개수 가져오기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772033F-4647-4352-FF03-EC661D2AD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noProof="0" dirty="0"/>
              <a:t>시나리오에 따른 공정 시뮬레이션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D280544-58E0-E7CF-7603-7095B1EE5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altLang="ko-KR" noProof="0" smtClean="0"/>
              <a:pPr/>
              <a:t>22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AFD712-A464-6E29-0D2C-CC4669BCB79C}"/>
              </a:ext>
            </a:extLst>
          </p:cNvPr>
          <p:cNvSpPr txBox="1"/>
          <p:nvPr/>
        </p:nvSpPr>
        <p:spPr>
          <a:xfrm>
            <a:off x="1566000" y="2520000"/>
            <a:ext cx="913806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GLOBAL_VAR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pgconn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SendQuery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8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"SELECT * FROM \"</a:t>
            </a:r>
            <a:r>
              <a:rPr lang="en-US" altLang="ko-KR" sz="1800" dirty="0" err="1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object_list</a:t>
            </a:r>
            <a:r>
              <a:rPr lang="en-US" altLang="ko-KR" sz="18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+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std::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to_string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8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GLOBAL_VAR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scenario_num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</a:t>
            </a:r>
            <a:r>
              <a:rPr lang="en-US" altLang="ko-KR" sz="1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+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"\" WHERE </a:t>
            </a:r>
            <a:r>
              <a:rPr lang="en-US" altLang="ko-KR" sz="1800" dirty="0" err="1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object_type</a:t>
            </a:r>
            <a:r>
              <a:rPr lang="en-US" altLang="ko-KR" sz="18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='GEN’”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);//SQL </a:t>
            </a:r>
            <a:r>
              <a:rPr lang="ko-KR" altLang="en-US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쿼리를 이용 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object_list</a:t>
            </a:r>
            <a:r>
              <a:rPr lang="ko-KR" altLang="en-US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에서 해당 설비 선택</a:t>
            </a:r>
            <a:endParaRPr lang="en-US" altLang="ko-KR" sz="1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genCount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PQntuples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8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GLOBAL_VAR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pgconn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GetSQLResult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());//</a:t>
            </a:r>
            <a:r>
              <a:rPr lang="ko-KR" altLang="en-US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선택된 </a:t>
            </a:r>
            <a:r>
              <a:rPr lang="ko-KR" altLang="en-US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튜플</a:t>
            </a:r>
            <a:r>
              <a:rPr lang="ko-KR" altLang="en-US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개수가 해당 설비 개수</a:t>
            </a:r>
            <a:endParaRPr lang="en-US" altLang="ko-KR" sz="1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8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GLOBAL_VAR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m_genCount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genCount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;//</a:t>
            </a:r>
            <a:r>
              <a:rPr lang="ko-KR" altLang="en-US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해당 설비 개수에 저장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02C93C-51F9-4E5C-68CE-607B1AEE81F0}"/>
              </a:ext>
            </a:extLst>
          </p:cNvPr>
          <p:cNvSpPr txBox="1"/>
          <p:nvPr/>
        </p:nvSpPr>
        <p:spPr>
          <a:xfrm>
            <a:off x="1530374" y="4274326"/>
            <a:ext cx="4604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예시 </a:t>
            </a:r>
            <a:r>
              <a:rPr lang="en-US" altLang="ko-KR" dirty="0"/>
              <a:t>: </a:t>
            </a:r>
            <a:r>
              <a:rPr lang="en-US" altLang="ko-KR" dirty="0" err="1"/>
              <a:t>genCount</a:t>
            </a:r>
            <a:r>
              <a:rPr lang="en-US" altLang="ko-KR" dirty="0"/>
              <a:t> </a:t>
            </a:r>
            <a:r>
              <a:rPr lang="ko-KR" altLang="en-US" dirty="0"/>
              <a:t>끌어오기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95C32AA-9E8E-EEE2-429C-9582F170E7AB}"/>
              </a:ext>
            </a:extLst>
          </p:cNvPr>
          <p:cNvSpPr txBox="1"/>
          <p:nvPr/>
        </p:nvSpPr>
        <p:spPr>
          <a:xfrm>
            <a:off x="1306800" y="1440000"/>
            <a:ext cx="9330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SQL</a:t>
            </a:r>
            <a:r>
              <a:rPr lang="ko-KR" altLang="en-US" dirty="0"/>
              <a:t>과 연동해서 쿼리문으로 설비 개수를 끌어오는 과정</a:t>
            </a:r>
          </a:p>
        </p:txBody>
      </p:sp>
      <p:sp>
        <p:nvSpPr>
          <p:cNvPr id="3" name="날짜 개체 틀 10">
            <a:extLst>
              <a:ext uri="{FF2B5EF4-FFF2-40B4-BE49-F238E27FC236}">
                <a16:creationId xmlns:a16="http://schemas.microsoft.com/office/drawing/2014/main" id="{4C8A3069-F127-8845-C4A3-F3324087BC3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</p:spTree>
    <p:extLst>
      <p:ext uri="{BB962C8B-B14F-4D97-AF65-F5344CB8AC3E}">
        <p14:creationId xmlns:p14="http://schemas.microsoft.com/office/powerpoint/2010/main" val="17670101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B321A9-2E32-171A-DFCA-E250B8273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ko-KR" altLang="en-US" dirty="0"/>
              <a:t>설비 생성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D5047E6-71CF-39C2-8780-3825E791B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noProof="0" dirty="0"/>
              <a:t>시나리오에 따른 공정 시뮬레이션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DE64215-EAE9-00EE-BB14-170DC49BED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altLang="ko-KR" noProof="0" smtClean="0"/>
              <a:pPr/>
              <a:t>23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661D5F-32C9-5771-8EB1-0F3D71C13768}"/>
              </a:ext>
            </a:extLst>
          </p:cNvPr>
          <p:cNvSpPr txBox="1"/>
          <p:nvPr/>
        </p:nvSpPr>
        <p:spPr>
          <a:xfrm>
            <a:off x="1566000" y="2520000"/>
            <a:ext cx="88174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n-NO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for</a:t>
            </a:r>
            <a:r>
              <a:rPr lang="nn-NO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nn-NO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nn-NO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i = 0; i &lt; genCount; i++) {</a:t>
            </a:r>
          </a:p>
          <a:p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Std::</a:t>
            </a:r>
            <a:r>
              <a:rPr lang="en-US" altLang="ko-KR" sz="18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pair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8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WCoupModel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*&gt; 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tmp_pair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std::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make_pair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(I, </a:t>
            </a: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new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Cpd_GEN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(I, 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));</a:t>
            </a:r>
          </a:p>
          <a:p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Gen_cpd_map.insert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tmp_pair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);//</a:t>
            </a:r>
            <a:r>
              <a:rPr lang="ko-KR" altLang="en-US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맵을</a:t>
            </a:r>
            <a:r>
              <a:rPr lang="ko-KR" altLang="en-US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이용해서 여러 개의 </a:t>
            </a:r>
            <a:r>
              <a:rPr lang="ko-KR" altLang="en-US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설비를 넣는 과정</a:t>
            </a:r>
            <a:endParaRPr lang="en-US" altLang="ko-KR" sz="1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AddComponent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(gen_cpd_map.at(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));//</a:t>
            </a:r>
            <a:r>
              <a:rPr lang="ko-KR" altLang="en-US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설비 등록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0D526B-0416-1064-F777-26A089C3421D}"/>
              </a:ext>
            </a:extLst>
          </p:cNvPr>
          <p:cNvSpPr txBox="1"/>
          <p:nvPr/>
        </p:nvSpPr>
        <p:spPr>
          <a:xfrm>
            <a:off x="1491343" y="3898175"/>
            <a:ext cx="4604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예시 </a:t>
            </a:r>
            <a:r>
              <a:rPr lang="en-US" altLang="ko-KR" dirty="0"/>
              <a:t>: Generator </a:t>
            </a:r>
            <a:r>
              <a:rPr lang="ko-KR" altLang="en-US" dirty="0"/>
              <a:t>생성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83A97B-4F79-D828-8F60-B478B599ED73}"/>
              </a:ext>
            </a:extLst>
          </p:cNvPr>
          <p:cNvSpPr txBox="1"/>
          <p:nvPr/>
        </p:nvSpPr>
        <p:spPr>
          <a:xfrm>
            <a:off x="1306800" y="1440000"/>
            <a:ext cx="103325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설비를 </a:t>
            </a:r>
            <a:r>
              <a:rPr lang="en-US" altLang="ko-KR" dirty="0"/>
              <a:t>SQL</a:t>
            </a:r>
            <a:r>
              <a:rPr lang="ko-KR" altLang="en-US" dirty="0"/>
              <a:t>에서 가져온 해당 설비 개수만큼 설비 </a:t>
            </a:r>
            <a:r>
              <a:rPr lang="ko-KR" altLang="en-US" dirty="0" err="1"/>
              <a:t>맵에</a:t>
            </a:r>
            <a:r>
              <a:rPr lang="ko-KR" altLang="en-US" dirty="0"/>
              <a:t> 생성해서 넣고 해당 설비를 등록</a:t>
            </a:r>
          </a:p>
        </p:txBody>
      </p:sp>
      <p:sp>
        <p:nvSpPr>
          <p:cNvPr id="3" name="날짜 개체 틀 10">
            <a:extLst>
              <a:ext uri="{FF2B5EF4-FFF2-40B4-BE49-F238E27FC236}">
                <a16:creationId xmlns:a16="http://schemas.microsoft.com/office/drawing/2014/main" id="{B6591936-3CF5-68EA-D395-7A516EE601A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</p:spTree>
    <p:extLst>
      <p:ext uri="{BB962C8B-B14F-4D97-AF65-F5344CB8AC3E}">
        <p14:creationId xmlns:p14="http://schemas.microsoft.com/office/powerpoint/2010/main" val="30631083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707B4D-D76A-3B1E-9EEC-25AB677A22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ko-KR" altLang="en-US" dirty="0"/>
              <a:t>모델 연결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B836A6D-19D7-BE42-64C4-75836432A4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noProof="0" dirty="0"/>
              <a:t>시나리오에 따른 공정 시뮬레이션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88901AB-CEBE-5766-96B7-5CEB2F57D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altLang="ko-KR" noProof="0" smtClean="0"/>
              <a:pPr/>
              <a:t>24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0C1BE6-7730-4D4E-435E-37FE3B73DF58}"/>
              </a:ext>
            </a:extLst>
          </p:cNvPr>
          <p:cNvSpPr txBox="1"/>
          <p:nvPr/>
        </p:nvSpPr>
        <p:spPr>
          <a:xfrm>
            <a:off x="1306800" y="1440000"/>
            <a:ext cx="110480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쿼리문을 이용해 커플 현황 개수를 가져온 후 커플현황 개수만큼 모델을 연결함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각각 제품을 보내는 모델과 받는 모델도 쿼리를 이용해 정보를 가져온 후</a:t>
            </a:r>
            <a:endParaRPr lang="en-US" altLang="ko-KR" dirty="0"/>
          </a:p>
          <a:p>
            <a:r>
              <a:rPr lang="ko-KR" altLang="en-US" dirty="0"/>
              <a:t>받는 모델이 여러 개일 경우인 경우에 포트번호에 대응하기 위해 </a:t>
            </a:r>
            <a:r>
              <a:rPr lang="en-US" altLang="ko-KR" dirty="0" err="1"/>
              <a:t>subIdx</a:t>
            </a:r>
            <a:r>
              <a:rPr lang="ko-KR" altLang="en-US" dirty="0"/>
              <a:t>를 추가하였다</a:t>
            </a:r>
            <a:r>
              <a:rPr lang="en-US" altLang="ko-KR" dirty="0"/>
              <a:t>.</a:t>
            </a:r>
          </a:p>
          <a:p>
            <a:r>
              <a:rPr lang="en-US" altLang="ko-KR" dirty="0" err="1"/>
              <a:t>subIdx</a:t>
            </a:r>
            <a:r>
              <a:rPr lang="ko-KR" altLang="en-US" dirty="0"/>
              <a:t>는 받는 모델의 맵 크기</a:t>
            </a:r>
            <a:r>
              <a:rPr lang="en-US" altLang="ko-KR" dirty="0"/>
              <a:t>-1</a:t>
            </a:r>
            <a:r>
              <a:rPr lang="ko-KR" altLang="en-US" dirty="0"/>
              <a:t>이며 </a:t>
            </a:r>
            <a:r>
              <a:rPr lang="en-US" altLang="ko-KR" dirty="0"/>
              <a:t>0</a:t>
            </a:r>
            <a:r>
              <a:rPr lang="ko-KR" altLang="en-US" dirty="0"/>
              <a:t>부터 받는 모델이 같은 커플정보가 추가될수록 </a:t>
            </a:r>
            <a:r>
              <a:rPr lang="en-US" altLang="ko-KR" dirty="0"/>
              <a:t>1</a:t>
            </a:r>
            <a:r>
              <a:rPr lang="ko-KR" altLang="en-US" dirty="0"/>
              <a:t>씩 증가된다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167F27-B2B0-1430-4314-7A24BE8FFA57}"/>
              </a:ext>
            </a:extLst>
          </p:cNvPr>
          <p:cNvSpPr txBox="1"/>
          <p:nvPr/>
        </p:nvSpPr>
        <p:spPr>
          <a:xfrm>
            <a:off x="0" y="2721210"/>
            <a:ext cx="121920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altLang="ko-KR" sz="16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GLOBAL_VAR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pgconn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SendQuery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6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"SELECT </a:t>
            </a:r>
            <a:r>
              <a:rPr lang="en-US" altLang="ko-KR" sz="1600" dirty="0" err="1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p.send_object_id</a:t>
            </a:r>
            <a:r>
              <a:rPr lang="en-US" altLang="ko-KR" sz="16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600" dirty="0" err="1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send_obj.object_type</a:t>
            </a:r>
            <a:r>
              <a:rPr lang="en-US" altLang="ko-KR" sz="16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600" dirty="0" err="1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p.receive_object_id</a:t>
            </a:r>
            <a:r>
              <a:rPr lang="en-US" altLang="ko-KR" sz="16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600" dirty="0" err="1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receive_obj.object_type</a:t>
            </a:r>
            <a:r>
              <a:rPr lang="en-US" altLang="ko-KR" sz="16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FROM \"</a:t>
            </a:r>
            <a:r>
              <a:rPr lang="en-US" altLang="ko-KR" sz="1600" dirty="0" err="1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obj_coup_list</a:t>
            </a:r>
            <a:r>
              <a:rPr lang="en-US" altLang="ko-KR" sz="16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\”………."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);//</a:t>
            </a:r>
            <a:r>
              <a:rPr lang="ko-KR" altLang="en-US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쿼리문으로 해당 커플현황 가져옴</a:t>
            </a:r>
            <a:endParaRPr lang="en-US" altLang="ko-KR" sz="16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lvl="1"/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tuplesCount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PQntuples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6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GLOBAL_VAR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pgconn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GetSQLResult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());//</a:t>
            </a:r>
            <a:r>
              <a:rPr lang="ko-KR" altLang="en-US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해당 커플현황 개수 </a:t>
            </a:r>
            <a:r>
              <a:rPr lang="ko-KR" altLang="en-US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받아옴</a:t>
            </a:r>
            <a:endParaRPr lang="en-US" altLang="ko-KR" sz="16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lvl="1"/>
            <a:r>
              <a:rPr lang="en-US" altLang="ko-KR" sz="16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for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16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0; 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&lt; 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tuplesCount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++) {//</a:t>
            </a:r>
            <a:r>
              <a:rPr lang="ko-KR" altLang="en-US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커플현황 개수만큼 반복</a:t>
            </a:r>
            <a:endParaRPr lang="en-US" altLang="ko-KR" sz="16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lvl="1"/>
            <a:r>
              <a:rPr lang="en-US" altLang="ko-KR" sz="16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GLOBAL_VAR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pgconn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SendQuery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6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"SELECT </a:t>
            </a:r>
            <a:r>
              <a:rPr lang="en-US" altLang="ko-KR" sz="1600" dirty="0" err="1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p.send_object_id</a:t>
            </a:r>
            <a:r>
              <a:rPr lang="en-US" altLang="ko-KR" sz="16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600" dirty="0" err="1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send_obj.object_type</a:t>
            </a:r>
            <a:r>
              <a:rPr lang="en-US" altLang="ko-KR" sz="16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600" dirty="0" err="1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p.receive_object_id</a:t>
            </a:r>
            <a:r>
              <a:rPr lang="en-US" altLang="ko-KR" sz="16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600" dirty="0" err="1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receive_obj.object_type</a:t>
            </a:r>
            <a:r>
              <a:rPr lang="en-US" altLang="ko-KR" sz="16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FROM \"</a:t>
            </a:r>
            <a:r>
              <a:rPr lang="en-US" altLang="ko-KR" sz="1600" dirty="0" err="1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obj_coup_list</a:t>
            </a:r>
            <a:r>
              <a:rPr lang="en-US" altLang="ko-KR" sz="16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6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+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…………..</a:t>
            </a:r>
            <a:r>
              <a:rPr lang="en-US" altLang="ko-KR" sz="16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pPr lvl="1"/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sendNum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std::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stoi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PQgetvalue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6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GLOBAL_VAR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pgconn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GetSQLResult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(), 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0));</a:t>
            </a:r>
          </a:p>
          <a:p>
            <a:pPr lvl="1"/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sendType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6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PQgetvalue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6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GLOBAL_VAR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pgconn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GetSQLResult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(), 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1);</a:t>
            </a:r>
          </a:p>
          <a:p>
            <a:pPr lvl="1"/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receiveNum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std::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stoi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PQgetvalue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6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GLOBAL_VAR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pgconn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GetSQLResult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(), 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2));</a:t>
            </a:r>
          </a:p>
          <a:p>
            <a:pPr lvl="1"/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receiveType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6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PQgetvalue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6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GLOBAL_VAR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pgconn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GetSQLResult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(), 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3);//</a:t>
            </a:r>
            <a:r>
              <a:rPr lang="ko-KR" altLang="en-US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쿼리문으로 </a:t>
            </a:r>
            <a:r>
              <a:rPr lang="ko-KR" altLang="en-US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보내는모델과</a:t>
            </a:r>
            <a:r>
              <a:rPr lang="ko-KR" altLang="en-US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ko-KR" altLang="en-US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받는모델의</a:t>
            </a:r>
            <a:r>
              <a:rPr lang="ko-KR" altLang="en-US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정보 가져옴</a:t>
            </a:r>
            <a:endParaRPr lang="en-US" altLang="ko-KR" sz="16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lvl="1"/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pushMap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receiveNum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sendNum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);//</a:t>
            </a:r>
            <a:r>
              <a:rPr lang="ko-KR" altLang="en-US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받는모델과</a:t>
            </a:r>
            <a:r>
              <a:rPr lang="ko-KR" altLang="en-US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ko-KR" altLang="en-US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보내는모델</a:t>
            </a:r>
            <a:r>
              <a:rPr lang="ko-KR" altLang="en-US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커플정보 </a:t>
            </a:r>
            <a:r>
              <a:rPr lang="ko-KR" altLang="en-US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맵에</a:t>
            </a:r>
            <a:r>
              <a:rPr lang="ko-KR" altLang="en-US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추가</a:t>
            </a:r>
            <a:endParaRPr lang="en-US" altLang="ko-KR" sz="16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lvl="1"/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subIdx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receiveNumMap.at(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receiveNum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).size() - 1;//Receive </a:t>
            </a:r>
            <a:r>
              <a:rPr lang="ko-KR" altLang="en-US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여러개일시</a:t>
            </a:r>
            <a:r>
              <a:rPr lang="ko-KR" altLang="en-US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포트정보 반영을 위한 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subIdx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 0</a:t>
            </a:r>
            <a:r>
              <a:rPr lang="ko-KR" altLang="en-US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부터 시작</a:t>
            </a:r>
            <a:endParaRPr lang="en-US" altLang="ko-KR" sz="16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lvl="1"/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coups(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subIdx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sendNum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sendType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receiveNum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receiveType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);//coups</a:t>
            </a:r>
            <a:r>
              <a:rPr lang="ko-KR" altLang="en-US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에 각각 정보 등록</a:t>
            </a:r>
            <a:endParaRPr lang="ko-KR" altLang="en-US" sz="1600" dirty="0"/>
          </a:p>
        </p:txBody>
      </p:sp>
      <p:sp>
        <p:nvSpPr>
          <p:cNvPr id="7" name="날짜 개체 틀 10">
            <a:extLst>
              <a:ext uri="{FF2B5EF4-FFF2-40B4-BE49-F238E27FC236}">
                <a16:creationId xmlns:a16="http://schemas.microsoft.com/office/drawing/2014/main" id="{6EE8FF6F-790A-4CE8-3F45-38005288E33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</p:spTree>
    <p:extLst>
      <p:ext uri="{BB962C8B-B14F-4D97-AF65-F5344CB8AC3E}">
        <p14:creationId xmlns:p14="http://schemas.microsoft.com/office/powerpoint/2010/main" val="2358808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1A3562-365F-A627-BD0C-193B4B3E1C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ko-KR" altLang="en-US" dirty="0"/>
              <a:t>연결 자동화의 핵심</a:t>
            </a:r>
            <a:r>
              <a:rPr lang="en-US" altLang="ko-KR" dirty="0"/>
              <a:t>!!! Coups</a:t>
            </a:r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2B06403-C444-4200-2EFB-6D881E22A5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noProof="0" dirty="0"/>
              <a:t>시나리오에 따른 공정 시뮬레이션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F1FCA96-591B-EB08-AFA7-709F1FA93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altLang="ko-KR" noProof="0" smtClean="0"/>
              <a:pPr/>
              <a:t>25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597FBC-A72B-04A0-4BA8-85F8E15D642C}"/>
              </a:ext>
            </a:extLst>
          </p:cNvPr>
          <p:cNvSpPr txBox="1"/>
          <p:nvPr/>
        </p:nvSpPr>
        <p:spPr>
          <a:xfrm>
            <a:off x="453709" y="2520000"/>
            <a:ext cx="1118220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void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Cpd_Main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::coups(</a:t>
            </a: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num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outPk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std::</a:t>
            </a:r>
            <a:r>
              <a:rPr lang="en-US" altLang="ko-KR" sz="18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string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outType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inPk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std::</a:t>
            </a:r>
            <a:r>
              <a:rPr lang="en-US" altLang="ko-KR" sz="18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string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inType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{</a:t>
            </a:r>
          </a:p>
          <a:p>
            <a:pPr lvl="1"/>
            <a:r>
              <a:rPr lang="en-US" altLang="ko-KR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if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outType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==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"GEN"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&amp;&amp; </a:t>
            </a:r>
            <a:r>
              <a:rPr lang="en-US" altLang="ko-KR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inType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==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"TRACK"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</a:t>
            </a:r>
          </a:p>
          <a:p>
            <a:pPr lvl="2"/>
            <a:r>
              <a:rPr lang="en-US" altLang="ko-KR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coupGenTrack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(gen_cpd_map.at(</a:t>
            </a:r>
            <a:r>
              <a:rPr lang="en-US" altLang="ko-KR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outPk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), track_cpd_map.at(</a:t>
            </a:r>
            <a:r>
              <a:rPr lang="en-US" altLang="ko-KR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inPk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));</a:t>
            </a:r>
          </a:p>
          <a:p>
            <a:pPr lvl="1"/>
            <a:r>
              <a:rPr lang="en-US" altLang="ko-KR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if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outType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==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"TRACK"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&amp;&amp; </a:t>
            </a:r>
            <a:r>
              <a:rPr lang="en-US" altLang="ko-KR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inType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==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"PROC"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</a:t>
            </a:r>
          </a:p>
          <a:p>
            <a:pPr lvl="2"/>
            <a:r>
              <a:rPr lang="en-US" altLang="ko-KR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coupTrackProc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num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track_cpd_map.at(</a:t>
            </a:r>
            <a:r>
              <a:rPr lang="en-US" altLang="ko-KR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outPk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), proc_cpd_map.at(</a:t>
            </a:r>
            <a:r>
              <a:rPr lang="en-US" altLang="ko-KR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inPk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));</a:t>
            </a:r>
          </a:p>
          <a:p>
            <a:pPr lvl="1"/>
            <a:r>
              <a:rPr lang="en-US" altLang="ko-KR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else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if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outType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==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"PROC"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&amp;&amp; </a:t>
            </a:r>
            <a:r>
              <a:rPr lang="en-US" altLang="ko-KR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inType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==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"TRACK"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</a:t>
            </a:r>
          </a:p>
          <a:p>
            <a:pPr lvl="2"/>
            <a:r>
              <a:rPr lang="en-US" altLang="ko-KR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coupProcTrack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(proc_cpd_map.at(</a:t>
            </a:r>
            <a:r>
              <a:rPr lang="en-US" altLang="ko-KR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outPk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), track_cpd_map.at(</a:t>
            </a:r>
            <a:r>
              <a:rPr lang="en-US" altLang="ko-KR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inPk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));</a:t>
            </a:r>
          </a:p>
          <a:p>
            <a:pPr lvl="1"/>
            <a:r>
              <a:rPr lang="en-US" altLang="ko-KR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else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if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outType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==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"TRACK"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&amp;&amp; </a:t>
            </a:r>
            <a:r>
              <a:rPr lang="en-US" altLang="ko-KR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inType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==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"STOCK"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</a:t>
            </a:r>
          </a:p>
          <a:p>
            <a:pPr lvl="2"/>
            <a:r>
              <a:rPr lang="en-US" altLang="ko-KR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coupTrackStock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(track_cpd_map.at(</a:t>
            </a:r>
            <a:r>
              <a:rPr lang="en-US" altLang="ko-KR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outPk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), stock_cpd_map.at(</a:t>
            </a:r>
            <a:r>
              <a:rPr lang="en-US" altLang="ko-KR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inPk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));</a:t>
            </a:r>
          </a:p>
          <a:p>
            <a:pPr lvl="1"/>
            <a:r>
              <a:rPr lang="en-US" altLang="ko-KR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else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if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outType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==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"TRACK"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&amp;&amp; </a:t>
            </a:r>
            <a:r>
              <a:rPr lang="en-US" altLang="ko-KR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inType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==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"TRACK"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</a:t>
            </a:r>
          </a:p>
          <a:p>
            <a:pPr lvl="2"/>
            <a:r>
              <a:rPr lang="en-US" altLang="ko-KR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coupTrackTrack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(track_cpd_map.at(</a:t>
            </a:r>
            <a:r>
              <a:rPr lang="en-US" altLang="ko-KR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outPk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), track_cpd_map.at(</a:t>
            </a:r>
            <a:r>
              <a:rPr lang="en-US" altLang="ko-KR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inPk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));</a:t>
            </a:r>
          </a:p>
          <a:p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51AF5D-2682-F26B-E02D-0619B5422556}"/>
              </a:ext>
            </a:extLst>
          </p:cNvPr>
          <p:cNvSpPr txBox="1"/>
          <p:nvPr/>
        </p:nvSpPr>
        <p:spPr>
          <a:xfrm>
            <a:off x="453709" y="1440000"/>
            <a:ext cx="113706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Subidx</a:t>
            </a:r>
            <a:r>
              <a:rPr lang="ko-KR" altLang="en-US" dirty="0"/>
              <a:t>를 나타내는 </a:t>
            </a:r>
            <a:r>
              <a:rPr lang="en-US" altLang="ko-KR" dirty="0"/>
              <a:t>num</a:t>
            </a:r>
            <a:r>
              <a:rPr lang="ko-KR" altLang="en-US" dirty="0"/>
              <a:t>과 보내는 모델 </a:t>
            </a:r>
            <a:r>
              <a:rPr lang="en-US" altLang="ko-KR" dirty="0"/>
              <a:t>pk</a:t>
            </a:r>
            <a:r>
              <a:rPr lang="ko-KR" altLang="en-US" dirty="0"/>
              <a:t>인 </a:t>
            </a:r>
            <a:r>
              <a:rPr lang="en-US" altLang="ko-KR" dirty="0" err="1"/>
              <a:t>outPk</a:t>
            </a:r>
            <a:r>
              <a:rPr lang="en-US" altLang="ko-KR" dirty="0"/>
              <a:t>, </a:t>
            </a:r>
            <a:r>
              <a:rPr lang="ko-KR" altLang="en-US" dirty="0"/>
              <a:t>보내는 모델 타입인 </a:t>
            </a:r>
            <a:r>
              <a:rPr lang="en-US" altLang="ko-KR" dirty="0" err="1"/>
              <a:t>outType</a:t>
            </a:r>
            <a:r>
              <a:rPr lang="en-US" altLang="ko-KR" dirty="0"/>
              <a:t>, </a:t>
            </a:r>
            <a:r>
              <a:rPr lang="ko-KR" altLang="en-US" dirty="0"/>
              <a:t>받는 모델 </a:t>
            </a:r>
            <a:r>
              <a:rPr lang="en-US" altLang="ko-KR" dirty="0"/>
              <a:t>pk</a:t>
            </a:r>
            <a:r>
              <a:rPr lang="ko-KR" altLang="en-US" dirty="0"/>
              <a:t>인 </a:t>
            </a:r>
            <a:r>
              <a:rPr lang="en-US" altLang="ko-KR" dirty="0" err="1"/>
              <a:t>inPk</a:t>
            </a:r>
            <a:r>
              <a:rPr lang="en-US" altLang="ko-KR" dirty="0"/>
              <a:t>, </a:t>
            </a:r>
            <a:r>
              <a:rPr lang="ko-KR" altLang="en-US" dirty="0"/>
              <a:t>받는 모델 타입인 </a:t>
            </a:r>
            <a:r>
              <a:rPr lang="en-US" altLang="ko-KR" dirty="0" err="1"/>
              <a:t>inType</a:t>
            </a:r>
            <a:r>
              <a:rPr lang="ko-KR" altLang="en-US" dirty="0"/>
              <a:t>를 매개변수로 받음</a:t>
            </a:r>
            <a:endParaRPr lang="en-US" altLang="ko-KR" dirty="0"/>
          </a:p>
          <a:p>
            <a:r>
              <a:rPr lang="ko-KR" altLang="en-US" dirty="0"/>
              <a:t>매개변수에서 받은 정보를 통해 설비 </a:t>
            </a:r>
            <a:r>
              <a:rPr lang="ko-KR" altLang="en-US" dirty="0" err="1"/>
              <a:t>맵에</a:t>
            </a:r>
            <a:r>
              <a:rPr lang="ko-KR" altLang="en-US" dirty="0"/>
              <a:t> 있는 해당 </a:t>
            </a:r>
            <a:r>
              <a:rPr lang="en-US" altLang="ko-KR" dirty="0"/>
              <a:t>pk </a:t>
            </a:r>
            <a:r>
              <a:rPr lang="ko-KR" altLang="en-US" dirty="0"/>
              <a:t>설비들을 자동 연결</a:t>
            </a:r>
            <a:endParaRPr lang="en-US" altLang="ko-KR" dirty="0"/>
          </a:p>
        </p:txBody>
      </p:sp>
      <p:sp>
        <p:nvSpPr>
          <p:cNvPr id="3" name="날짜 개체 틀 10">
            <a:extLst>
              <a:ext uri="{FF2B5EF4-FFF2-40B4-BE49-F238E27FC236}">
                <a16:creationId xmlns:a16="http://schemas.microsoft.com/office/drawing/2014/main" id="{0CE973B1-8084-6C83-915E-A7FADB192F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</p:spTree>
    <p:extLst>
      <p:ext uri="{BB962C8B-B14F-4D97-AF65-F5344CB8AC3E}">
        <p14:creationId xmlns:p14="http://schemas.microsoft.com/office/powerpoint/2010/main" val="39715603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F8BAAD-EC52-0614-25AA-B43B73D88F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altLang="ko-KR" dirty="0"/>
              <a:t>Coups </a:t>
            </a:r>
            <a:r>
              <a:rPr lang="ko-KR" altLang="en-US" dirty="0"/>
              <a:t>부속 연결 함수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71297BB-FE00-177B-01B9-E500963877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noProof="0" dirty="0"/>
              <a:t>시나리오에 따른 공정 시뮬레이션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2198BD0-B9DF-9CF5-E2CA-B224E68F8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altLang="ko-KR" noProof="0" smtClean="0"/>
              <a:pPr/>
              <a:t>26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F6F1C2-548E-E2A1-6DDD-4A23F9045096}"/>
              </a:ext>
            </a:extLst>
          </p:cNvPr>
          <p:cNvSpPr txBox="1"/>
          <p:nvPr/>
        </p:nvSpPr>
        <p:spPr>
          <a:xfrm>
            <a:off x="1566000" y="2520000"/>
            <a:ext cx="1023988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void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Cpd_Main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::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coupTrackProc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num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8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WCoupModel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* </a:t>
            </a:r>
            <a:r>
              <a:rPr lang="en-US" altLang="ko-KR" sz="1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TRACK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8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WCoupModel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* </a:t>
            </a:r>
            <a:r>
              <a:rPr lang="en-US" altLang="ko-KR" sz="1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PROC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{</a:t>
            </a:r>
          </a:p>
          <a:p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AddCoupling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PROC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(</a:t>
            </a: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unsigned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</a:t>
            </a:r>
            <a:r>
              <a:rPr lang="en-US" altLang="ko-KR" sz="18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Cpd_PROC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::</a:t>
            </a:r>
            <a:r>
              <a:rPr lang="en-US" altLang="ko-KR" sz="18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OUT_PORT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::</a:t>
            </a:r>
            <a:r>
              <a:rPr lang="en-US" altLang="ko-KR" sz="1800" dirty="0" err="1">
                <a:solidFill>
                  <a:srgbClr val="2F4F4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PAUSE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+</a:t>
            </a:r>
            <a:r>
              <a:rPr lang="en-US" altLang="ko-KR" sz="18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num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TRACK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(</a:t>
            </a: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unsigned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</a:t>
            </a:r>
            <a:r>
              <a:rPr lang="en-US" altLang="ko-KR" sz="18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Cpd_TRACK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::</a:t>
            </a:r>
            <a:r>
              <a:rPr lang="en-US" altLang="ko-KR" sz="18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IN_PORT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::</a:t>
            </a:r>
            <a:r>
              <a:rPr lang="en-US" altLang="ko-KR" sz="1800" dirty="0">
                <a:solidFill>
                  <a:srgbClr val="2F4F4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PAUSE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AddCoupling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PROC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(</a:t>
            </a: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unsigned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</a:t>
            </a:r>
            <a:r>
              <a:rPr lang="en-US" altLang="ko-KR" sz="18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Cpd_PROC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::</a:t>
            </a:r>
            <a:r>
              <a:rPr lang="en-US" altLang="ko-KR" sz="18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OUT_PORT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::</a:t>
            </a:r>
            <a:r>
              <a:rPr lang="en-US" altLang="ko-KR" sz="1800" dirty="0" err="1">
                <a:solidFill>
                  <a:srgbClr val="2F4F4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READY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+</a:t>
            </a:r>
            <a:r>
              <a:rPr lang="en-US" altLang="ko-KR" sz="18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num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TRACK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(</a:t>
            </a: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unsigned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</a:t>
            </a:r>
            <a:r>
              <a:rPr lang="en-US" altLang="ko-KR" sz="18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Cpd_TRACK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::</a:t>
            </a:r>
            <a:r>
              <a:rPr lang="en-US" altLang="ko-KR" sz="18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IN_PORT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::</a:t>
            </a:r>
            <a:r>
              <a:rPr lang="en-US" altLang="ko-KR" sz="1800" dirty="0">
                <a:solidFill>
                  <a:srgbClr val="2F4F4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READY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AddCoupling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TRACK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(</a:t>
            </a: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unsigned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</a:t>
            </a:r>
            <a:r>
              <a:rPr lang="en-US" altLang="ko-KR" sz="18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Cpd_TRACK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::</a:t>
            </a:r>
            <a:r>
              <a:rPr lang="en-US" altLang="ko-KR" sz="18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OUT_PORT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::</a:t>
            </a:r>
            <a:r>
              <a:rPr lang="en-US" altLang="ko-KR" sz="1800" dirty="0">
                <a:solidFill>
                  <a:srgbClr val="2F4F4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PRODUCT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PROC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(</a:t>
            </a: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unsigned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</a:t>
            </a:r>
            <a:r>
              <a:rPr lang="en-US" altLang="ko-KR" sz="18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Cpd_PROC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::</a:t>
            </a:r>
            <a:r>
              <a:rPr lang="en-US" altLang="ko-KR" sz="18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IN_PORT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::</a:t>
            </a:r>
            <a:r>
              <a:rPr lang="en-US" altLang="ko-KR" sz="1800" dirty="0" err="1">
                <a:solidFill>
                  <a:srgbClr val="2F4F4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PRODUCT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+</a:t>
            </a:r>
            <a:r>
              <a:rPr lang="en-US" altLang="ko-KR" sz="18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num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166654-5D18-C341-EE10-3E295FCF3CEA}"/>
              </a:ext>
            </a:extLst>
          </p:cNvPr>
          <p:cNvSpPr txBox="1"/>
          <p:nvPr/>
        </p:nvSpPr>
        <p:spPr>
          <a:xfrm>
            <a:off x="1487354" y="4864003"/>
            <a:ext cx="6666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예시 </a:t>
            </a:r>
            <a:r>
              <a:rPr lang="en-US" altLang="ko-KR" dirty="0"/>
              <a:t>: TRACK</a:t>
            </a:r>
            <a:r>
              <a:rPr lang="ko-KR" altLang="en-US" dirty="0"/>
              <a:t>과 </a:t>
            </a:r>
            <a:r>
              <a:rPr lang="en-US" altLang="ko-KR" dirty="0"/>
              <a:t>PROC</a:t>
            </a:r>
            <a:r>
              <a:rPr lang="ko-KR" altLang="en-US" dirty="0"/>
              <a:t>의 연결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594C84-37D8-6BEB-4B79-61C39FAE5565}"/>
              </a:ext>
            </a:extLst>
          </p:cNvPr>
          <p:cNvSpPr txBox="1"/>
          <p:nvPr/>
        </p:nvSpPr>
        <p:spPr>
          <a:xfrm>
            <a:off x="1306800" y="1440000"/>
            <a:ext cx="10386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Num(</a:t>
            </a:r>
            <a:r>
              <a:rPr lang="en-US" altLang="ko-KR" dirty="0" err="1"/>
              <a:t>subidx</a:t>
            </a:r>
            <a:r>
              <a:rPr lang="en-US" altLang="ko-KR" dirty="0"/>
              <a:t>)</a:t>
            </a:r>
            <a:r>
              <a:rPr lang="ko-KR" altLang="en-US" dirty="0"/>
              <a:t>를 </a:t>
            </a:r>
            <a:r>
              <a:rPr lang="en-US" altLang="ko-KR" dirty="0"/>
              <a:t>coups</a:t>
            </a:r>
            <a:r>
              <a:rPr lang="ko-KR" altLang="en-US" dirty="0"/>
              <a:t>에서 매개변수로 받으면 보낼 포트번호 자동 지정 및 각각 해당 모델 자동 연결</a:t>
            </a:r>
          </a:p>
        </p:txBody>
      </p:sp>
      <p:sp>
        <p:nvSpPr>
          <p:cNvPr id="3" name="날짜 개체 틀 10">
            <a:extLst>
              <a:ext uri="{FF2B5EF4-FFF2-40B4-BE49-F238E27FC236}">
                <a16:creationId xmlns:a16="http://schemas.microsoft.com/office/drawing/2014/main" id="{F03E74E5-29DD-3A8B-8907-D82572954F7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</p:spTree>
    <p:extLst>
      <p:ext uri="{BB962C8B-B14F-4D97-AF65-F5344CB8AC3E}">
        <p14:creationId xmlns:p14="http://schemas.microsoft.com/office/powerpoint/2010/main" val="24601409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19F29B-F233-48AF-8261-F33A4E079E3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1746000"/>
            <a:ext cx="6155321" cy="970537"/>
          </a:xfrm>
        </p:spPr>
        <p:txBody>
          <a:bodyPr rtlCol="0"/>
          <a:lstStyle/>
          <a:p>
            <a:pPr rtl="0"/>
            <a:r>
              <a:rPr lang="ko-KR" altLang="en-US" dirty="0">
                <a:solidFill>
                  <a:schemeClr val="tx1"/>
                </a:solidFill>
              </a:rPr>
              <a:t>다음 설비가 </a:t>
            </a:r>
            <a:r>
              <a:rPr lang="ko-KR" altLang="en-US" dirty="0" err="1">
                <a:solidFill>
                  <a:schemeClr val="tx1"/>
                </a:solidFill>
              </a:rPr>
              <a:t>받을수</a:t>
            </a:r>
            <a:r>
              <a:rPr lang="ko-KR" altLang="en-US" dirty="0">
                <a:solidFill>
                  <a:schemeClr val="tx1"/>
                </a:solidFill>
              </a:rPr>
              <a:t> 있는지 결정</a:t>
            </a:r>
            <a:r>
              <a:rPr lang="en-US" altLang="ko-KR" dirty="0">
                <a:solidFill>
                  <a:schemeClr val="tx1"/>
                </a:solidFill>
              </a:rPr>
              <a:t>? - </a:t>
            </a:r>
            <a:r>
              <a:rPr lang="en-US" altLang="ko-KR" dirty="0" err="1">
                <a:solidFill>
                  <a:schemeClr val="tx1"/>
                </a:solidFill>
              </a:rPr>
              <a:t>ReadyMap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5E3EA69-4E0E-41BD-8095-A124225A264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080" y="2877877"/>
            <a:ext cx="3770936" cy="2519363"/>
          </a:xfrm>
        </p:spPr>
        <p:txBody>
          <a:bodyPr rtlCol="0">
            <a:normAutofit/>
          </a:bodyPr>
          <a:lstStyle/>
          <a:p>
            <a:r>
              <a:rPr lang="ko-KR" altLang="en-US" dirty="0">
                <a:solidFill>
                  <a:schemeClr val="tx1"/>
                </a:solidFill>
              </a:rPr>
              <a:t>한 공정 설비에서 </a:t>
            </a:r>
            <a:r>
              <a:rPr lang="en-US" altLang="ko-KR" dirty="0">
                <a:solidFill>
                  <a:schemeClr val="tx1"/>
                </a:solidFill>
              </a:rPr>
              <a:t>2</a:t>
            </a:r>
            <a:r>
              <a:rPr lang="ko-KR" altLang="en-US" dirty="0">
                <a:solidFill>
                  <a:schemeClr val="tx1"/>
                </a:solidFill>
              </a:rPr>
              <a:t>개 이상의 통로로 보낼 때 혹은 트랙 </a:t>
            </a:r>
            <a:r>
              <a:rPr lang="en-US" altLang="ko-KR" dirty="0">
                <a:solidFill>
                  <a:schemeClr val="tx1"/>
                </a:solidFill>
              </a:rPr>
              <a:t>2</a:t>
            </a:r>
            <a:r>
              <a:rPr lang="ko-KR" altLang="en-US" dirty="0">
                <a:solidFill>
                  <a:schemeClr val="tx1"/>
                </a:solidFill>
              </a:rPr>
              <a:t>개를 받는 설비로 물건을 </a:t>
            </a:r>
            <a:r>
              <a:rPr lang="ko-KR" altLang="en-US" dirty="0" err="1">
                <a:solidFill>
                  <a:schemeClr val="tx1"/>
                </a:solidFill>
              </a:rPr>
              <a:t>보낼때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ReadyMap</a:t>
            </a:r>
            <a:r>
              <a:rPr lang="ko-KR" altLang="en-US" dirty="0">
                <a:solidFill>
                  <a:schemeClr val="tx1"/>
                </a:solidFill>
              </a:rPr>
              <a:t>을 통해 제품을 보낼 수 있는지 파악하여 제품을 보내도록 구현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F29EA23-F34E-486A-B8B2-0C30192669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 rtlCol="0"/>
          <a:lstStyle/>
          <a:p>
            <a:pPr rtl="0"/>
            <a:r>
              <a:rPr lang="ko-KR" altLang="en-US" dirty="0"/>
              <a:t>시나리오에 따른 공정 시뮬레이션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28F602C-7F98-4C02-99D4-ED65E00D6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 rtlCol="0"/>
          <a:lstStyle/>
          <a:p>
            <a:pPr rtl="0"/>
            <a:fld id="{19B51A1E-902D-48AF-9020-955120F399B6}" type="slidenum">
              <a:rPr lang="en-ZA" altLang="ko-KR" smtClean="0"/>
              <a:pPr rtl="0"/>
              <a:t>27</a:t>
            </a:fld>
            <a:endParaRPr lang="ko-KR" altLang="en-ZA"/>
          </a:p>
        </p:txBody>
      </p:sp>
      <p:sp>
        <p:nvSpPr>
          <p:cNvPr id="7" name="날짜 개체 틀 10">
            <a:extLst>
              <a:ext uri="{FF2B5EF4-FFF2-40B4-BE49-F238E27FC236}">
                <a16:creationId xmlns:a16="http://schemas.microsoft.com/office/drawing/2014/main" id="{A36609FF-7C1E-0F95-44AC-00BAC48E5E7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</p:spTree>
    <p:extLst>
      <p:ext uri="{BB962C8B-B14F-4D97-AF65-F5344CB8AC3E}">
        <p14:creationId xmlns:p14="http://schemas.microsoft.com/office/powerpoint/2010/main" val="21228815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텍스트, 실내, 노트북, 밤하늘이(가) 표시된 사진&#10;&#10;자동 생성된 설명">
            <a:extLst>
              <a:ext uri="{FF2B5EF4-FFF2-40B4-BE49-F238E27FC236}">
                <a16:creationId xmlns:a16="http://schemas.microsoft.com/office/drawing/2014/main" id="{D0F2B3F9-67B1-AC96-C98F-9B6563E0EB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1527" y="2522081"/>
            <a:ext cx="7750673" cy="18144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A609C3D0-9C14-EE23-A5D9-6C8B6A9F15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ko-KR" altLang="en-US" dirty="0"/>
              <a:t>다음 설비가 </a:t>
            </a:r>
            <a:r>
              <a:rPr lang="ko-KR" altLang="en-US" dirty="0" err="1"/>
              <a:t>받을수</a:t>
            </a:r>
            <a:r>
              <a:rPr lang="ko-KR" altLang="en-US" dirty="0"/>
              <a:t> 있는지 결정</a:t>
            </a:r>
            <a:r>
              <a:rPr lang="en-US" altLang="ko-KR" dirty="0"/>
              <a:t>? - </a:t>
            </a:r>
            <a:r>
              <a:rPr lang="en-US" altLang="ko-KR" dirty="0" err="1"/>
              <a:t>ReadyMap</a:t>
            </a:r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1599262-C593-9BB7-4A91-C77D1C6AB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noProof="0" dirty="0"/>
              <a:t>시나리오에 따른 공정 시뮬레이션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42DAA2D-C0A0-1216-65C7-7112506ACC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altLang="ko-KR" noProof="0" smtClean="0"/>
              <a:pPr/>
              <a:t>28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630CFD-9F07-0E9D-10F1-11789C442379}"/>
              </a:ext>
            </a:extLst>
          </p:cNvPr>
          <p:cNvSpPr txBox="1"/>
          <p:nvPr/>
        </p:nvSpPr>
        <p:spPr>
          <a:xfrm>
            <a:off x="622745" y="1412079"/>
            <a:ext cx="111752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해당 모델의 다음 모델에서 제품을 받을 수 있을 경우 </a:t>
            </a:r>
            <a:r>
              <a:rPr lang="en-US" altLang="ko-KR" dirty="0"/>
              <a:t>READY,</a:t>
            </a:r>
            <a:r>
              <a:rPr lang="ko-KR" altLang="en-US" dirty="0"/>
              <a:t> 그렇지 않은 경우 </a:t>
            </a:r>
            <a:r>
              <a:rPr lang="en-US" altLang="ko-KR" dirty="0"/>
              <a:t>PAUSE </a:t>
            </a:r>
            <a:r>
              <a:rPr lang="ko-KR" altLang="en-US" dirty="0"/>
              <a:t>신호를 보냄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81C2B35-1702-31AC-B187-A91285BDDCB1}"/>
              </a:ext>
            </a:extLst>
          </p:cNvPr>
          <p:cNvSpPr txBox="1"/>
          <p:nvPr/>
        </p:nvSpPr>
        <p:spPr>
          <a:xfrm>
            <a:off x="1172666" y="4898069"/>
            <a:ext cx="7650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예시 </a:t>
            </a:r>
            <a:r>
              <a:rPr lang="en-US" altLang="ko-KR" dirty="0"/>
              <a:t>: PROC</a:t>
            </a:r>
            <a:r>
              <a:rPr lang="ko-KR" altLang="en-US" dirty="0"/>
              <a:t>과 </a:t>
            </a:r>
            <a:r>
              <a:rPr lang="en-US" altLang="ko-KR" dirty="0"/>
              <a:t>TRACK</a:t>
            </a:r>
            <a:r>
              <a:rPr lang="ko-KR" altLang="en-US" dirty="0"/>
              <a:t>의 연결 </a:t>
            </a:r>
          </a:p>
        </p:txBody>
      </p:sp>
      <p:sp>
        <p:nvSpPr>
          <p:cNvPr id="3" name="날짜 개체 틀 10">
            <a:extLst>
              <a:ext uri="{FF2B5EF4-FFF2-40B4-BE49-F238E27FC236}">
                <a16:creationId xmlns:a16="http://schemas.microsoft.com/office/drawing/2014/main" id="{704E5519-859D-53C1-A0D5-EE070CDDF4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</p:spTree>
    <p:extLst>
      <p:ext uri="{BB962C8B-B14F-4D97-AF65-F5344CB8AC3E}">
        <p14:creationId xmlns:p14="http://schemas.microsoft.com/office/powerpoint/2010/main" val="28708544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D1A884-F429-FFF1-694B-02CB8B4181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ko-KR" altLang="en-US" dirty="0"/>
              <a:t>다음 설비가 </a:t>
            </a:r>
            <a:r>
              <a:rPr lang="ko-KR" altLang="en-US" dirty="0" err="1"/>
              <a:t>받을수</a:t>
            </a:r>
            <a:r>
              <a:rPr lang="ko-KR" altLang="en-US" dirty="0"/>
              <a:t> 있는지 결정</a:t>
            </a:r>
            <a:r>
              <a:rPr lang="en-US" altLang="ko-KR" dirty="0"/>
              <a:t>? - </a:t>
            </a:r>
            <a:r>
              <a:rPr lang="en-US" altLang="ko-KR" dirty="0" err="1"/>
              <a:t>ReadyMap</a:t>
            </a:r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4EA1FB2-B6C4-C3AE-DC76-FE890E869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noProof="0" dirty="0"/>
              <a:t>시나리오에 따른 공정 시뮬레이션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0A3034B-121B-6A8F-3AED-280E209B05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altLang="ko-KR" noProof="0" smtClean="0"/>
              <a:pPr/>
              <a:t>29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0880952-B81F-EB41-73A0-62FECEB42E6E}"/>
              </a:ext>
            </a:extLst>
          </p:cNvPr>
          <p:cNvSpPr/>
          <p:nvPr/>
        </p:nvSpPr>
        <p:spPr>
          <a:xfrm>
            <a:off x="1941067" y="4845970"/>
            <a:ext cx="3099187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READYMAP = TRUE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단 </a:t>
            </a:r>
            <a:r>
              <a:rPr lang="en-US" altLang="ko-KR" dirty="0">
                <a:solidFill>
                  <a:schemeClr val="tx1"/>
                </a:solidFill>
              </a:rPr>
              <a:t>INIT</a:t>
            </a:r>
            <a:r>
              <a:rPr lang="ko-KR" altLang="en-US" dirty="0">
                <a:solidFill>
                  <a:schemeClr val="tx1"/>
                </a:solidFill>
              </a:rPr>
              <a:t>시간 이후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화살표: 아래쪽 7">
            <a:extLst>
              <a:ext uri="{FF2B5EF4-FFF2-40B4-BE49-F238E27FC236}">
                <a16:creationId xmlns:a16="http://schemas.microsoft.com/office/drawing/2014/main" id="{38D0454C-8DC8-9298-7ED5-7D7653CB5722}"/>
              </a:ext>
            </a:extLst>
          </p:cNvPr>
          <p:cNvSpPr/>
          <p:nvPr/>
        </p:nvSpPr>
        <p:spPr>
          <a:xfrm>
            <a:off x="2827545" y="3238790"/>
            <a:ext cx="1340189" cy="1607180"/>
          </a:xfrm>
          <a:prstGeom prst="downArrow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62041D0-C924-7557-943E-150E6BAA38B8}"/>
              </a:ext>
            </a:extLst>
          </p:cNvPr>
          <p:cNvSpPr txBox="1"/>
          <p:nvPr/>
        </p:nvSpPr>
        <p:spPr>
          <a:xfrm>
            <a:off x="2880477" y="2750179"/>
            <a:ext cx="1382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READY </a:t>
            </a:r>
            <a:r>
              <a:rPr lang="ko-KR" altLang="en-US" dirty="0"/>
              <a:t>신호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B05BDE9-1974-80ED-2E5C-8756C1F9BF21}"/>
              </a:ext>
            </a:extLst>
          </p:cNvPr>
          <p:cNvSpPr/>
          <p:nvPr/>
        </p:nvSpPr>
        <p:spPr>
          <a:xfrm>
            <a:off x="6289119" y="4845970"/>
            <a:ext cx="3099187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READYMAP = FALSE</a:t>
            </a:r>
          </a:p>
        </p:txBody>
      </p:sp>
      <p:sp>
        <p:nvSpPr>
          <p:cNvPr id="11" name="화살표: 아래쪽 10">
            <a:extLst>
              <a:ext uri="{FF2B5EF4-FFF2-40B4-BE49-F238E27FC236}">
                <a16:creationId xmlns:a16="http://schemas.microsoft.com/office/drawing/2014/main" id="{33058605-E048-BB14-B6A8-639B3C024628}"/>
              </a:ext>
            </a:extLst>
          </p:cNvPr>
          <p:cNvSpPr/>
          <p:nvPr/>
        </p:nvSpPr>
        <p:spPr>
          <a:xfrm>
            <a:off x="7175597" y="3238790"/>
            <a:ext cx="1340189" cy="1607180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3F4CCB8-CA38-EC98-ADC3-96F68DB3FA1D}"/>
              </a:ext>
            </a:extLst>
          </p:cNvPr>
          <p:cNvSpPr txBox="1"/>
          <p:nvPr/>
        </p:nvSpPr>
        <p:spPr>
          <a:xfrm>
            <a:off x="7228529" y="2750179"/>
            <a:ext cx="1382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PAUSE </a:t>
            </a:r>
            <a:r>
              <a:rPr lang="ko-KR" altLang="en-US" dirty="0"/>
              <a:t>신호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1B3802B-A053-B7D6-1308-73D7B99F7C55}"/>
              </a:ext>
            </a:extLst>
          </p:cNvPr>
          <p:cNvSpPr txBox="1"/>
          <p:nvPr/>
        </p:nvSpPr>
        <p:spPr>
          <a:xfrm>
            <a:off x="1306800" y="1440000"/>
            <a:ext cx="88368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READY</a:t>
            </a:r>
            <a:r>
              <a:rPr lang="ko-KR" altLang="en-US" dirty="0"/>
              <a:t>신호가 들어오면 </a:t>
            </a:r>
            <a:r>
              <a:rPr lang="en-US" altLang="ko-KR" dirty="0"/>
              <a:t>INIT</a:t>
            </a:r>
            <a:r>
              <a:rPr lang="ko-KR" altLang="en-US" dirty="0"/>
              <a:t>시간 이후라면 </a:t>
            </a:r>
            <a:r>
              <a:rPr lang="en-US" altLang="ko-KR" dirty="0"/>
              <a:t>TRUE,</a:t>
            </a:r>
            <a:r>
              <a:rPr lang="ko-KR" altLang="en-US" dirty="0"/>
              <a:t> </a:t>
            </a:r>
            <a:r>
              <a:rPr lang="en-US" altLang="ko-KR" dirty="0"/>
              <a:t>PAUSE</a:t>
            </a:r>
            <a:r>
              <a:rPr lang="ko-KR" altLang="en-US" dirty="0"/>
              <a:t>신호가 들어오면 </a:t>
            </a:r>
            <a:r>
              <a:rPr lang="en-US" altLang="ko-KR" dirty="0"/>
              <a:t>FALSE</a:t>
            </a:r>
            <a:r>
              <a:rPr lang="ko-KR" altLang="en-US" dirty="0"/>
              <a:t>로 변경되는 원리</a:t>
            </a:r>
          </a:p>
        </p:txBody>
      </p:sp>
      <p:sp>
        <p:nvSpPr>
          <p:cNvPr id="3" name="날짜 개체 틀 10">
            <a:extLst>
              <a:ext uri="{FF2B5EF4-FFF2-40B4-BE49-F238E27FC236}">
                <a16:creationId xmlns:a16="http://schemas.microsoft.com/office/drawing/2014/main" id="{FA3BBE8E-1D02-7EEF-B248-3E5D6F844F1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</p:spTree>
    <p:extLst>
      <p:ext uri="{BB962C8B-B14F-4D97-AF65-F5344CB8AC3E}">
        <p14:creationId xmlns:p14="http://schemas.microsoft.com/office/powerpoint/2010/main" val="12457008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708C79-A4AC-4B5D-92DF-600737E4D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09419"/>
            <a:ext cx="4082142" cy="585788"/>
          </a:xfrm>
        </p:spPr>
        <p:txBody>
          <a:bodyPr rtlCol="0"/>
          <a:lstStyle/>
          <a:p>
            <a:pPr rtl="0"/>
            <a:r>
              <a:rPr lang="ko-KR" altLang="en-US" dirty="0"/>
              <a:t>팀원 소개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D779DE4-CAEA-4617-897E-FEC9A2AC2D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8318" y="1481138"/>
            <a:ext cx="2141764" cy="51435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ko-KR" altLang="en-US" dirty="0"/>
              <a:t>안형석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5FF1291-56EB-4A7B-A198-1D91F9ECC5D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14375" y="2557463"/>
            <a:ext cx="2141764" cy="514350"/>
          </a:xfrm>
        </p:spPr>
        <p:txBody>
          <a:bodyPr rtlCol="0"/>
          <a:lstStyle/>
          <a:p>
            <a:r>
              <a:rPr lang="ko-KR" altLang="en-US" dirty="0"/>
              <a:t>박민준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184E21C-7534-4FB5-9709-F7D1A11034F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320800" y="3633788"/>
            <a:ext cx="2141764" cy="514350"/>
          </a:xfrm>
        </p:spPr>
        <p:txBody>
          <a:bodyPr rtlCol="0"/>
          <a:lstStyle/>
          <a:p>
            <a:r>
              <a:rPr lang="ko-KR" altLang="en-US" dirty="0" err="1"/>
              <a:t>오영택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5C594564-4FC6-401A-8586-44735EE819E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905000" y="4710114"/>
            <a:ext cx="2141764" cy="514350"/>
          </a:xfrm>
        </p:spPr>
        <p:txBody>
          <a:bodyPr rtlCol="0"/>
          <a:lstStyle/>
          <a:p>
            <a:r>
              <a:rPr lang="ko-KR" altLang="en-US" dirty="0"/>
              <a:t>김건호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D7EB25CA-DA83-483D-AF83-0001BDF2DE2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01535" y="1594478"/>
            <a:ext cx="5539095" cy="1010842"/>
          </a:xfrm>
        </p:spPr>
        <p:txBody>
          <a:bodyPr rtlCol="0"/>
          <a:lstStyle/>
          <a:p>
            <a:pPr rtl="0"/>
            <a:r>
              <a:rPr lang="ko-KR" altLang="en-US" dirty="0"/>
              <a:t>팀장</a:t>
            </a:r>
            <a:r>
              <a:rPr lang="en-US" altLang="ko-KR" dirty="0"/>
              <a:t>, </a:t>
            </a:r>
            <a:r>
              <a:rPr lang="ko-KR" altLang="en-US" dirty="0" err="1"/>
              <a:t>와이저를</a:t>
            </a:r>
            <a:r>
              <a:rPr lang="ko-KR" altLang="en-US" dirty="0"/>
              <a:t> 활용한 </a:t>
            </a:r>
            <a:r>
              <a:rPr lang="ko-KR" altLang="en-US" dirty="0" err="1"/>
              <a:t>디지털트윈</a:t>
            </a:r>
            <a:r>
              <a:rPr lang="ko-KR" altLang="en-US" dirty="0"/>
              <a:t> 및 전반적인 조율</a:t>
            </a:r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B46CE8C6-E12D-4A0D-8553-7FFA31941D5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986028" y="2673328"/>
            <a:ext cx="5539095" cy="1010842"/>
          </a:xfrm>
        </p:spPr>
        <p:txBody>
          <a:bodyPr rtlCol="0"/>
          <a:lstStyle/>
          <a:p>
            <a:pPr rtl="0"/>
            <a:r>
              <a:rPr lang="ko-KR" altLang="en-US" dirty="0" err="1"/>
              <a:t>와이저를</a:t>
            </a:r>
            <a:r>
              <a:rPr lang="ko-KR" altLang="en-US" dirty="0"/>
              <a:t> 활용한 </a:t>
            </a:r>
            <a:r>
              <a:rPr lang="ko-KR" altLang="en-US" dirty="0" err="1"/>
              <a:t>디지털트윈</a:t>
            </a:r>
            <a:endParaRPr lang="ko-KR" altLang="en-US" dirty="0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1C7D5285-85DF-4331-A6FA-1AE847CA47A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576937" y="3755394"/>
            <a:ext cx="5539095" cy="1010842"/>
          </a:xfrm>
        </p:spPr>
        <p:txBody>
          <a:bodyPr rtlCol="0"/>
          <a:lstStyle/>
          <a:p>
            <a:r>
              <a:rPr lang="ko-KR" altLang="en-US" dirty="0"/>
              <a:t>데이터베이스를 활용해 결과값 분석 및 시각화</a:t>
            </a:r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02D305EF-9A88-496B-BFC1-D589A01EE38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175279" y="4824430"/>
            <a:ext cx="5539095" cy="1010842"/>
          </a:xfrm>
        </p:spPr>
        <p:txBody>
          <a:bodyPr rtlCol="0"/>
          <a:lstStyle/>
          <a:p>
            <a:r>
              <a:rPr lang="ko-KR" altLang="en-US" dirty="0"/>
              <a:t>유니티 </a:t>
            </a:r>
            <a:r>
              <a:rPr lang="ko-KR" altLang="en-US" dirty="0" err="1"/>
              <a:t>를</a:t>
            </a:r>
            <a:r>
              <a:rPr lang="ko-KR" altLang="en-US" dirty="0"/>
              <a:t> 활용한 시각화 담당</a:t>
            </a:r>
            <a:r>
              <a:rPr lang="en-US" altLang="ko-KR" dirty="0"/>
              <a:t>. </a:t>
            </a:r>
            <a:r>
              <a:rPr lang="ko-KR" altLang="en-US" dirty="0"/>
              <a:t>회의록 작성</a:t>
            </a:r>
          </a:p>
        </p:txBody>
      </p:sp>
      <p:sp>
        <p:nvSpPr>
          <p:cNvPr id="80" name="바닥글 개체 틀 79">
            <a:extLst>
              <a:ext uri="{FF2B5EF4-FFF2-40B4-BE49-F238E27FC236}">
                <a16:creationId xmlns:a16="http://schemas.microsoft.com/office/drawing/2014/main" id="{81398ED2-66DB-46EA-8D89-B07A5C039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175278" y="6356350"/>
            <a:ext cx="1989007" cy="365125"/>
          </a:xfrm>
        </p:spPr>
        <p:txBody>
          <a:bodyPr rtlCol="0"/>
          <a:lstStyle/>
          <a:p>
            <a:pPr rtl="0"/>
            <a:r>
              <a:rPr lang="ko-KR" altLang="en-US"/>
              <a:t>시나리오에 따른 공정 시뮬레이션</a:t>
            </a:r>
            <a:endParaRPr lang="ko-KR" altLang="en-US" dirty="0"/>
          </a:p>
        </p:txBody>
      </p:sp>
      <p:sp>
        <p:nvSpPr>
          <p:cNvPr id="13" name="슬라이드 번호 개체 틀 12">
            <a:extLst>
              <a:ext uri="{FF2B5EF4-FFF2-40B4-BE49-F238E27FC236}">
                <a16:creationId xmlns:a16="http://schemas.microsoft.com/office/drawing/2014/main" id="{E3984D70-BD95-4E1F-9725-902B5D74D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3</a:t>
            </a:fld>
            <a:endParaRPr lang="ko-KR" altLang="en-US"/>
          </a:p>
        </p:txBody>
      </p:sp>
      <p:sp>
        <p:nvSpPr>
          <p:cNvPr id="11" name="날짜 개체 틀 10">
            <a:extLst>
              <a:ext uri="{FF2B5EF4-FFF2-40B4-BE49-F238E27FC236}">
                <a16:creationId xmlns:a16="http://schemas.microsoft.com/office/drawing/2014/main" id="{DAB11921-AB11-A3B3-9614-8D29AF2DCC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</p:spTree>
    <p:extLst>
      <p:ext uri="{BB962C8B-B14F-4D97-AF65-F5344CB8AC3E}">
        <p14:creationId xmlns:p14="http://schemas.microsoft.com/office/powerpoint/2010/main" val="17385616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4E8252-BCD2-ECEB-656C-6E31C626F4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ko-KR" altLang="en-US" dirty="0"/>
              <a:t>다음 설비가 </a:t>
            </a:r>
            <a:r>
              <a:rPr lang="ko-KR" altLang="en-US" dirty="0" err="1"/>
              <a:t>받을수</a:t>
            </a:r>
            <a:r>
              <a:rPr lang="ko-KR" altLang="en-US" dirty="0"/>
              <a:t> 있는지 결정</a:t>
            </a:r>
            <a:r>
              <a:rPr lang="en-US" altLang="ko-KR" dirty="0"/>
              <a:t>? - </a:t>
            </a:r>
            <a:r>
              <a:rPr lang="en-US" altLang="ko-KR" dirty="0" err="1"/>
              <a:t>ReadyMap</a:t>
            </a:r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4EE2066-57E8-43DE-4ACE-D872897C60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noProof="0" dirty="0"/>
              <a:t>시나리오에 따른 공정 시뮬레이션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AF5F996-0A39-8331-7018-4E3A7CB73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altLang="ko-KR" noProof="0" smtClean="0"/>
              <a:pPr/>
              <a:t>30</a:t>
            </a:fld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A81453D-D330-7449-9551-95D8878E4979}"/>
              </a:ext>
            </a:extLst>
          </p:cNvPr>
          <p:cNvSpPr/>
          <p:nvPr/>
        </p:nvSpPr>
        <p:spPr>
          <a:xfrm>
            <a:off x="2450034" y="1591475"/>
            <a:ext cx="2554736" cy="90742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READY</a:t>
            </a:r>
            <a:r>
              <a:rPr lang="ko-KR" altLang="en-US" dirty="0">
                <a:solidFill>
                  <a:schemeClr val="tx1"/>
                </a:solidFill>
              </a:rPr>
              <a:t>나 </a:t>
            </a:r>
            <a:r>
              <a:rPr lang="en-US" altLang="ko-KR" dirty="0">
                <a:solidFill>
                  <a:schemeClr val="tx1"/>
                </a:solidFill>
              </a:rPr>
              <a:t>PAUSE </a:t>
            </a:r>
            <a:r>
              <a:rPr lang="ko-KR" altLang="en-US" dirty="0">
                <a:solidFill>
                  <a:schemeClr val="tx1"/>
                </a:solidFill>
              </a:rPr>
              <a:t>신호 들어옴</a:t>
            </a:r>
          </a:p>
        </p:txBody>
      </p:sp>
      <p:sp>
        <p:nvSpPr>
          <p:cNvPr id="8" name="화살표: 갈매기형 수장 7">
            <a:extLst>
              <a:ext uri="{FF2B5EF4-FFF2-40B4-BE49-F238E27FC236}">
                <a16:creationId xmlns:a16="http://schemas.microsoft.com/office/drawing/2014/main" id="{44057803-5E65-4803-8DAE-1693AA08A002}"/>
              </a:ext>
            </a:extLst>
          </p:cNvPr>
          <p:cNvSpPr/>
          <p:nvPr/>
        </p:nvSpPr>
        <p:spPr>
          <a:xfrm>
            <a:off x="5263035" y="1718450"/>
            <a:ext cx="1521673" cy="691035"/>
          </a:xfrm>
          <a:prstGeom prst="chevron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9892C98-DFD2-A696-BC47-52BBD8E0B710}"/>
              </a:ext>
            </a:extLst>
          </p:cNvPr>
          <p:cNvSpPr/>
          <p:nvPr/>
        </p:nvSpPr>
        <p:spPr>
          <a:xfrm>
            <a:off x="6987133" y="1610257"/>
            <a:ext cx="2554736" cy="90742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쿼리문을 통해 신호를 보낸 다음 설비 파악</a:t>
            </a:r>
          </a:p>
        </p:txBody>
      </p:sp>
      <p:sp>
        <p:nvSpPr>
          <p:cNvPr id="10" name="순서도: 병합 9">
            <a:extLst>
              <a:ext uri="{FF2B5EF4-FFF2-40B4-BE49-F238E27FC236}">
                <a16:creationId xmlns:a16="http://schemas.microsoft.com/office/drawing/2014/main" id="{EE8DDFC6-CBC4-AAC3-3934-565257FB3707}"/>
              </a:ext>
            </a:extLst>
          </p:cNvPr>
          <p:cNvSpPr/>
          <p:nvPr/>
        </p:nvSpPr>
        <p:spPr>
          <a:xfrm>
            <a:off x="7657227" y="2736219"/>
            <a:ext cx="1256428" cy="1333209"/>
          </a:xfrm>
          <a:prstGeom prst="flowChartMerg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4D3400E-51ED-7BE7-804A-5C9C499C78E6}"/>
              </a:ext>
            </a:extLst>
          </p:cNvPr>
          <p:cNvSpPr/>
          <p:nvPr/>
        </p:nvSpPr>
        <p:spPr>
          <a:xfrm>
            <a:off x="2435776" y="3025548"/>
            <a:ext cx="2554736" cy="140207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다음설비 </a:t>
            </a:r>
            <a:r>
              <a:rPr lang="en-US" altLang="ko-KR" dirty="0">
                <a:solidFill>
                  <a:schemeClr val="tx1"/>
                </a:solidFill>
              </a:rPr>
              <a:t>PK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ko-KR" altLang="en-US" dirty="0" err="1">
                <a:solidFill>
                  <a:schemeClr val="tx1"/>
                </a:solidFill>
              </a:rPr>
              <a:t>맵에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TRUE/FALSE </a:t>
            </a:r>
            <a:r>
              <a:rPr lang="ko-KR" altLang="en-US" dirty="0">
                <a:solidFill>
                  <a:schemeClr val="tx1"/>
                </a:solidFill>
              </a:rPr>
              <a:t>저장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다음설비 </a:t>
            </a:r>
            <a:r>
              <a:rPr lang="en-US" altLang="ko-KR" dirty="0">
                <a:solidFill>
                  <a:schemeClr val="tx1"/>
                </a:solidFill>
              </a:rPr>
              <a:t>PK</a:t>
            </a:r>
            <a:r>
              <a:rPr lang="ko-KR" altLang="en-US" dirty="0" err="1">
                <a:solidFill>
                  <a:schemeClr val="tx1"/>
                </a:solidFill>
              </a:rPr>
              <a:t>맵이</a:t>
            </a:r>
            <a:r>
              <a:rPr lang="ko-KR" altLang="en-US" dirty="0">
                <a:solidFill>
                  <a:schemeClr val="tx1"/>
                </a:solidFill>
              </a:rPr>
              <a:t> 없다면 다음설비 </a:t>
            </a:r>
            <a:r>
              <a:rPr lang="en-US" altLang="ko-KR" dirty="0">
                <a:solidFill>
                  <a:schemeClr val="tx1"/>
                </a:solidFill>
              </a:rPr>
              <a:t>PK</a:t>
            </a:r>
            <a:r>
              <a:rPr lang="ko-KR" altLang="en-US" dirty="0" err="1">
                <a:solidFill>
                  <a:schemeClr val="tx1"/>
                </a:solidFill>
              </a:rPr>
              <a:t>맵을</a:t>
            </a:r>
            <a:r>
              <a:rPr lang="ko-KR" altLang="en-US" dirty="0">
                <a:solidFill>
                  <a:schemeClr val="tx1"/>
                </a:solidFill>
              </a:rPr>
              <a:t> 만들어서 저장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867E9E1-DC7A-5D11-E407-908D06FE9CA8}"/>
              </a:ext>
            </a:extLst>
          </p:cNvPr>
          <p:cNvSpPr/>
          <p:nvPr/>
        </p:nvSpPr>
        <p:spPr>
          <a:xfrm>
            <a:off x="7008073" y="4335342"/>
            <a:ext cx="2554736" cy="90742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INIT</a:t>
            </a:r>
            <a:r>
              <a:rPr lang="ko-KR" altLang="en-US" dirty="0">
                <a:solidFill>
                  <a:schemeClr val="tx1"/>
                </a:solidFill>
              </a:rPr>
              <a:t>시간 이후인지 판단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3" name="화살표: 왼쪽 12">
            <a:extLst>
              <a:ext uri="{FF2B5EF4-FFF2-40B4-BE49-F238E27FC236}">
                <a16:creationId xmlns:a16="http://schemas.microsoft.com/office/drawing/2014/main" id="{301AC5DC-1D35-4644-31D2-5A288953AE6E}"/>
              </a:ext>
            </a:extLst>
          </p:cNvPr>
          <p:cNvSpPr/>
          <p:nvPr/>
        </p:nvSpPr>
        <p:spPr>
          <a:xfrm rot="1274922">
            <a:off x="5054537" y="3752849"/>
            <a:ext cx="1800328" cy="691035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A625482-4118-3979-0044-54037592DFDC}"/>
              </a:ext>
            </a:extLst>
          </p:cNvPr>
          <p:cNvSpPr txBox="1"/>
          <p:nvPr/>
        </p:nvSpPr>
        <p:spPr>
          <a:xfrm>
            <a:off x="5615241" y="3490406"/>
            <a:ext cx="2338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INIT</a:t>
            </a:r>
            <a:r>
              <a:rPr lang="ko-KR" altLang="en-US" dirty="0"/>
              <a:t>시간 이후라면</a:t>
            </a:r>
          </a:p>
        </p:txBody>
      </p:sp>
      <p:sp>
        <p:nvSpPr>
          <p:cNvPr id="15" name="화살표: 왼쪽 14">
            <a:extLst>
              <a:ext uri="{FF2B5EF4-FFF2-40B4-BE49-F238E27FC236}">
                <a16:creationId xmlns:a16="http://schemas.microsoft.com/office/drawing/2014/main" id="{CAE77D93-BF7B-8C99-B289-3C732E4D659D}"/>
              </a:ext>
            </a:extLst>
          </p:cNvPr>
          <p:cNvSpPr/>
          <p:nvPr/>
        </p:nvSpPr>
        <p:spPr>
          <a:xfrm rot="20031174">
            <a:off x="5103010" y="5058795"/>
            <a:ext cx="1800328" cy="691035"/>
          </a:xfrm>
          <a:prstGeom prst="leftArrow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4F959F9-ED66-AF5F-99CA-FDD4E32CB880}"/>
              </a:ext>
            </a:extLst>
          </p:cNvPr>
          <p:cNvSpPr txBox="1"/>
          <p:nvPr/>
        </p:nvSpPr>
        <p:spPr>
          <a:xfrm>
            <a:off x="5749423" y="5694764"/>
            <a:ext cx="2338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INIT</a:t>
            </a:r>
            <a:r>
              <a:rPr lang="ko-KR" altLang="en-US" dirty="0"/>
              <a:t>시간 이전이면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FA35887-118D-8B9B-9B9F-7FFEB8C4A40F}"/>
              </a:ext>
            </a:extLst>
          </p:cNvPr>
          <p:cNvSpPr/>
          <p:nvPr/>
        </p:nvSpPr>
        <p:spPr>
          <a:xfrm>
            <a:off x="2393215" y="4953286"/>
            <a:ext cx="2554736" cy="140207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다음설비 </a:t>
            </a:r>
            <a:r>
              <a:rPr lang="en-US" altLang="ko-KR" dirty="0">
                <a:solidFill>
                  <a:schemeClr val="tx1"/>
                </a:solidFill>
              </a:rPr>
              <a:t>PK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ko-KR" altLang="en-US" dirty="0" err="1">
                <a:solidFill>
                  <a:schemeClr val="tx1"/>
                </a:solidFill>
              </a:rPr>
              <a:t>맵에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FALSE </a:t>
            </a:r>
            <a:r>
              <a:rPr lang="ko-KR" altLang="en-US" dirty="0">
                <a:solidFill>
                  <a:schemeClr val="tx1"/>
                </a:solidFill>
              </a:rPr>
              <a:t>저장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다음설비 </a:t>
            </a:r>
            <a:r>
              <a:rPr lang="en-US" altLang="ko-KR" dirty="0">
                <a:solidFill>
                  <a:schemeClr val="tx1"/>
                </a:solidFill>
              </a:rPr>
              <a:t>PK</a:t>
            </a:r>
            <a:r>
              <a:rPr lang="ko-KR" altLang="en-US" dirty="0" err="1">
                <a:solidFill>
                  <a:schemeClr val="tx1"/>
                </a:solidFill>
              </a:rPr>
              <a:t>맵이</a:t>
            </a:r>
            <a:r>
              <a:rPr lang="ko-KR" altLang="en-US" dirty="0">
                <a:solidFill>
                  <a:schemeClr val="tx1"/>
                </a:solidFill>
              </a:rPr>
              <a:t> 없다면 다음설비 </a:t>
            </a:r>
            <a:r>
              <a:rPr lang="en-US" altLang="ko-KR" dirty="0">
                <a:solidFill>
                  <a:schemeClr val="tx1"/>
                </a:solidFill>
              </a:rPr>
              <a:t>PK</a:t>
            </a:r>
            <a:r>
              <a:rPr lang="ko-KR" altLang="en-US" dirty="0" err="1">
                <a:solidFill>
                  <a:schemeClr val="tx1"/>
                </a:solidFill>
              </a:rPr>
              <a:t>맵을</a:t>
            </a:r>
            <a:r>
              <a:rPr lang="ko-KR" altLang="en-US" dirty="0">
                <a:solidFill>
                  <a:schemeClr val="tx1"/>
                </a:solidFill>
              </a:rPr>
              <a:t> 만들어서 저장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3" name="날짜 개체 틀 10">
            <a:extLst>
              <a:ext uri="{FF2B5EF4-FFF2-40B4-BE49-F238E27FC236}">
                <a16:creationId xmlns:a16="http://schemas.microsoft.com/office/drawing/2014/main" id="{0241C02F-75AC-C489-A3EC-5EFF2218FF4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</p:spTree>
    <p:extLst>
      <p:ext uri="{BB962C8B-B14F-4D97-AF65-F5344CB8AC3E}">
        <p14:creationId xmlns:p14="http://schemas.microsoft.com/office/powerpoint/2010/main" val="40423030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19F29B-F233-48AF-8261-F33A4E079E3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1746000"/>
            <a:ext cx="6155321" cy="970537"/>
          </a:xfrm>
          <a:noFill/>
        </p:spPr>
        <p:txBody>
          <a:bodyPr rtlCol="0"/>
          <a:lstStyle/>
          <a:p>
            <a:pPr rtl="0"/>
            <a:r>
              <a:rPr lang="ko-KR" altLang="en-US" dirty="0">
                <a:solidFill>
                  <a:schemeClr val="tx1"/>
                </a:solidFill>
              </a:rPr>
              <a:t>현재 설비에서 다음 설비 결정</a:t>
            </a:r>
            <a:r>
              <a:rPr lang="en-US" altLang="ko-KR" dirty="0">
                <a:solidFill>
                  <a:schemeClr val="tx1"/>
                </a:solidFill>
              </a:rPr>
              <a:t>-</a:t>
            </a:r>
            <a:r>
              <a:rPr lang="en-US" altLang="ko-KR" dirty="0" err="1">
                <a:solidFill>
                  <a:schemeClr val="tx1"/>
                </a:solidFill>
              </a:rPr>
              <a:t>m_whereTargetPk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5E3EA69-4E0E-41BD-8095-A124225A264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080" y="2877877"/>
            <a:ext cx="3770936" cy="2519363"/>
          </a:xfrm>
        </p:spPr>
        <p:txBody>
          <a:bodyPr rtlCol="0">
            <a:normAutofit/>
          </a:bodyPr>
          <a:lstStyle/>
          <a:p>
            <a:r>
              <a:rPr lang="ko-KR" altLang="en-US" dirty="0">
                <a:solidFill>
                  <a:schemeClr val="tx1"/>
                </a:solidFill>
              </a:rPr>
              <a:t>제품을 보낼 수 있는 트랙이 </a:t>
            </a:r>
            <a:r>
              <a:rPr lang="en-US" altLang="ko-KR" dirty="0">
                <a:solidFill>
                  <a:schemeClr val="tx1"/>
                </a:solidFill>
              </a:rPr>
              <a:t>2</a:t>
            </a:r>
            <a:r>
              <a:rPr lang="ko-KR" altLang="en-US" dirty="0">
                <a:solidFill>
                  <a:schemeClr val="tx1"/>
                </a:solidFill>
              </a:rPr>
              <a:t>개 이상일 경우 </a:t>
            </a:r>
            <a:r>
              <a:rPr lang="en-US" altLang="ko-KR" dirty="0" err="1">
                <a:solidFill>
                  <a:schemeClr val="tx1"/>
                </a:solidFill>
              </a:rPr>
              <a:t>ReadyMap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여부를 파악하여 한 트랙을 지정해서 제품을 보냄</a:t>
            </a:r>
            <a:r>
              <a:rPr lang="en-US" altLang="ko-KR" dirty="0">
                <a:solidFill>
                  <a:schemeClr val="tx1"/>
                </a:solidFill>
              </a:rPr>
              <a:t>. </a:t>
            </a:r>
          </a:p>
          <a:p>
            <a:r>
              <a:rPr lang="en-US" altLang="ko-KR" dirty="0" err="1">
                <a:solidFill>
                  <a:schemeClr val="tx1"/>
                </a:solidFill>
              </a:rPr>
              <a:t>ReadyMap</a:t>
            </a:r>
            <a:r>
              <a:rPr lang="ko-KR" altLang="en-US" dirty="0">
                <a:solidFill>
                  <a:schemeClr val="tx1"/>
                </a:solidFill>
              </a:rPr>
              <a:t>이 </a:t>
            </a:r>
            <a:r>
              <a:rPr lang="en-US" altLang="ko-KR" dirty="0">
                <a:solidFill>
                  <a:schemeClr val="tx1"/>
                </a:solidFill>
              </a:rPr>
              <a:t>true</a:t>
            </a:r>
            <a:r>
              <a:rPr lang="ko-KR" altLang="en-US" dirty="0">
                <a:solidFill>
                  <a:schemeClr val="tx1"/>
                </a:solidFill>
              </a:rPr>
              <a:t>인 트랙이 </a:t>
            </a:r>
            <a:r>
              <a:rPr lang="en-US" altLang="ko-KR" dirty="0">
                <a:solidFill>
                  <a:schemeClr val="tx1"/>
                </a:solidFill>
              </a:rPr>
              <a:t>2</a:t>
            </a:r>
            <a:r>
              <a:rPr lang="ko-KR" altLang="en-US" dirty="0">
                <a:solidFill>
                  <a:schemeClr val="tx1"/>
                </a:solidFill>
              </a:rPr>
              <a:t>개 </a:t>
            </a:r>
            <a:r>
              <a:rPr lang="ko-KR" altLang="en-US" dirty="0" err="1">
                <a:solidFill>
                  <a:schemeClr val="tx1"/>
                </a:solidFill>
              </a:rPr>
              <a:t>이상일경우</a:t>
            </a:r>
            <a:r>
              <a:rPr lang="ko-KR" altLang="en-US" dirty="0">
                <a:solidFill>
                  <a:schemeClr val="tx1"/>
                </a:solidFill>
              </a:rPr>
              <a:t> 가장 적게 보낸 트랙으로 보냄</a:t>
            </a:r>
            <a:r>
              <a:rPr lang="en-US" altLang="ko-KR" dirty="0">
                <a:solidFill>
                  <a:schemeClr val="tx1"/>
                </a:solidFill>
              </a:rPr>
              <a:t>. 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Receive::</a:t>
            </a:r>
            <a:r>
              <a:rPr lang="en-US" altLang="ko-KR" dirty="0" err="1">
                <a:solidFill>
                  <a:schemeClr val="tx1"/>
                </a:solidFill>
              </a:rPr>
              <a:t>ExtTransFn</a:t>
            </a:r>
            <a:r>
              <a:rPr lang="ko-KR" altLang="en-US" dirty="0">
                <a:solidFill>
                  <a:schemeClr val="tx1"/>
                </a:solidFill>
              </a:rPr>
              <a:t>에서 받을 트랙이 현재 트랙일 경우 제품을 </a:t>
            </a:r>
            <a:r>
              <a:rPr lang="ko-KR" altLang="en-US" dirty="0" err="1">
                <a:solidFill>
                  <a:schemeClr val="tx1"/>
                </a:solidFill>
              </a:rPr>
              <a:t>받는걸로</a:t>
            </a:r>
            <a:r>
              <a:rPr lang="ko-KR" altLang="en-US" dirty="0">
                <a:solidFill>
                  <a:schemeClr val="tx1"/>
                </a:solidFill>
              </a:rPr>
              <a:t> 구현 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F29EA23-F34E-486A-B8B2-0C30192669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 rtlCol="0"/>
          <a:lstStyle/>
          <a:p>
            <a:pPr rtl="0"/>
            <a:r>
              <a:rPr lang="ko-KR" altLang="en-US" dirty="0"/>
              <a:t>시나리오에 따른 공정 시뮬레이션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28F602C-7F98-4C02-99D4-ED65E00D6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 rtlCol="0"/>
          <a:lstStyle/>
          <a:p>
            <a:pPr rtl="0"/>
            <a:fld id="{19B51A1E-902D-48AF-9020-955120F399B6}" type="slidenum">
              <a:rPr lang="en-ZA" altLang="ko-KR" smtClean="0"/>
              <a:pPr rtl="0"/>
              <a:t>31</a:t>
            </a:fld>
            <a:endParaRPr lang="ko-KR" altLang="en-ZA"/>
          </a:p>
        </p:txBody>
      </p:sp>
      <p:sp>
        <p:nvSpPr>
          <p:cNvPr id="7" name="날짜 개체 틀 10">
            <a:extLst>
              <a:ext uri="{FF2B5EF4-FFF2-40B4-BE49-F238E27FC236}">
                <a16:creationId xmlns:a16="http://schemas.microsoft.com/office/drawing/2014/main" id="{8051683D-05C3-4A62-D5D4-82B3550E1F4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</p:spTree>
    <p:extLst>
      <p:ext uri="{BB962C8B-B14F-4D97-AF65-F5344CB8AC3E}">
        <p14:creationId xmlns:p14="http://schemas.microsoft.com/office/powerpoint/2010/main" val="7279648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697C62-F446-F294-885B-6FFB87A71D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  <a:noFill/>
        </p:spPr>
        <p:txBody>
          <a:bodyPr/>
          <a:lstStyle/>
          <a:p>
            <a:r>
              <a:rPr lang="ko-KR" altLang="en-US" dirty="0"/>
              <a:t>현재 설비에서 다음설비 결정 </a:t>
            </a:r>
            <a:r>
              <a:rPr lang="en-US" altLang="ko-KR" dirty="0"/>
              <a:t>– M_WHERETARGETPK</a:t>
            </a:r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6D9E8E-B413-F596-67E2-7E07033DD7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noProof="0" dirty="0"/>
              <a:t>시나리오에 따른 공정 시뮬레이션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B63B378-6A5F-5042-65E1-9BCE57F77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altLang="ko-KR" noProof="0" smtClean="0"/>
              <a:pPr/>
              <a:t>32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75DE5DD-6C1B-BEED-0563-700EE36BE37B}"/>
              </a:ext>
            </a:extLst>
          </p:cNvPr>
          <p:cNvSpPr/>
          <p:nvPr/>
        </p:nvSpPr>
        <p:spPr>
          <a:xfrm>
            <a:off x="2122804" y="1488456"/>
            <a:ext cx="2610577" cy="138838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제품을 내보낼 다음 설비 목록 </a:t>
            </a:r>
            <a:r>
              <a:rPr lang="en-US" altLang="ko-KR" dirty="0">
                <a:solidFill>
                  <a:schemeClr val="tx1"/>
                </a:solidFill>
              </a:rPr>
              <a:t>SQL</a:t>
            </a:r>
            <a:r>
              <a:rPr lang="ko-KR" altLang="en-US" dirty="0">
                <a:solidFill>
                  <a:schemeClr val="tx1"/>
                </a:solidFill>
              </a:rPr>
              <a:t>로 가져옴</a:t>
            </a:r>
          </a:p>
        </p:txBody>
      </p:sp>
      <p:sp>
        <p:nvSpPr>
          <p:cNvPr id="8" name="화살표: 갈매기형 수장 7">
            <a:extLst>
              <a:ext uri="{FF2B5EF4-FFF2-40B4-BE49-F238E27FC236}">
                <a16:creationId xmlns:a16="http://schemas.microsoft.com/office/drawing/2014/main" id="{78C5C44B-7004-4D2F-FB66-33B985C84C8E}"/>
              </a:ext>
            </a:extLst>
          </p:cNvPr>
          <p:cNvSpPr/>
          <p:nvPr/>
        </p:nvSpPr>
        <p:spPr>
          <a:xfrm>
            <a:off x="4928406" y="1830793"/>
            <a:ext cx="1521673" cy="691035"/>
          </a:xfrm>
          <a:prstGeom prst="chevron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7E5885F-8D4E-82FE-A149-8119650BA881}"/>
              </a:ext>
            </a:extLst>
          </p:cNvPr>
          <p:cNvSpPr/>
          <p:nvPr/>
        </p:nvSpPr>
        <p:spPr>
          <a:xfrm>
            <a:off x="6931291" y="1494418"/>
            <a:ext cx="2610577" cy="138838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제품을 내보낼 설비 </a:t>
            </a:r>
            <a:r>
              <a:rPr lang="en-US" altLang="ko-KR" dirty="0">
                <a:solidFill>
                  <a:schemeClr val="tx1"/>
                </a:solidFill>
              </a:rPr>
              <a:t>PK </a:t>
            </a:r>
            <a:r>
              <a:rPr lang="ko-KR" altLang="en-US" dirty="0">
                <a:solidFill>
                  <a:schemeClr val="tx1"/>
                </a:solidFill>
              </a:rPr>
              <a:t>파악 후 해당 설비와 연결된 </a:t>
            </a:r>
            <a:r>
              <a:rPr lang="en-US" altLang="ko-KR" dirty="0">
                <a:solidFill>
                  <a:schemeClr val="tx1"/>
                </a:solidFill>
              </a:rPr>
              <a:t>READYMAP</a:t>
            </a:r>
            <a:r>
              <a:rPr lang="ko-KR" altLang="en-US" dirty="0">
                <a:solidFill>
                  <a:schemeClr val="tx1"/>
                </a:solidFill>
              </a:rPr>
              <a:t>이 </a:t>
            </a:r>
            <a:r>
              <a:rPr lang="en-US" altLang="ko-KR" dirty="0">
                <a:solidFill>
                  <a:schemeClr val="tx1"/>
                </a:solidFill>
              </a:rPr>
              <a:t>TRUE</a:t>
            </a:r>
            <a:r>
              <a:rPr lang="ko-KR" altLang="en-US" dirty="0">
                <a:solidFill>
                  <a:schemeClr val="tx1"/>
                </a:solidFill>
              </a:rPr>
              <a:t>인지 판단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화살표: 위쪽 9">
            <a:extLst>
              <a:ext uri="{FF2B5EF4-FFF2-40B4-BE49-F238E27FC236}">
                <a16:creationId xmlns:a16="http://schemas.microsoft.com/office/drawing/2014/main" id="{4E86BB44-FD05-F8EF-62A3-66C295EB0E2D}"/>
              </a:ext>
            </a:extLst>
          </p:cNvPr>
          <p:cNvSpPr/>
          <p:nvPr/>
        </p:nvSpPr>
        <p:spPr>
          <a:xfrm rot="14528917">
            <a:off x="5930338" y="2313641"/>
            <a:ext cx="362969" cy="2790087"/>
          </a:xfrm>
          <a:prstGeom prst="upArrow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화살표: 위쪽 10">
            <a:extLst>
              <a:ext uri="{FF2B5EF4-FFF2-40B4-BE49-F238E27FC236}">
                <a16:creationId xmlns:a16="http://schemas.microsoft.com/office/drawing/2014/main" id="{E1E9D1B0-93C6-DBF2-31EA-7B7D6CCD7C7F}"/>
              </a:ext>
            </a:extLst>
          </p:cNvPr>
          <p:cNvSpPr/>
          <p:nvPr/>
        </p:nvSpPr>
        <p:spPr>
          <a:xfrm rot="10800000">
            <a:off x="7971912" y="3000347"/>
            <a:ext cx="362969" cy="2050384"/>
          </a:xfrm>
          <a:prstGeom prst="up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1BC7CD8-2071-9315-A70A-699C156F7120}"/>
              </a:ext>
            </a:extLst>
          </p:cNvPr>
          <p:cNvSpPr/>
          <p:nvPr/>
        </p:nvSpPr>
        <p:spPr>
          <a:xfrm>
            <a:off x="2122804" y="3613465"/>
            <a:ext cx="2610577" cy="118305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READYMAP</a:t>
            </a:r>
            <a:r>
              <a:rPr lang="ko-KR" altLang="en-US" dirty="0">
                <a:solidFill>
                  <a:schemeClr val="tx1"/>
                </a:solidFill>
              </a:rPr>
              <a:t>이 </a:t>
            </a:r>
            <a:r>
              <a:rPr lang="en-US" altLang="ko-KR" dirty="0">
                <a:solidFill>
                  <a:schemeClr val="tx1"/>
                </a:solidFill>
              </a:rPr>
              <a:t>TRUE</a:t>
            </a:r>
            <a:r>
              <a:rPr lang="ko-KR" altLang="en-US" dirty="0">
                <a:solidFill>
                  <a:schemeClr val="tx1"/>
                </a:solidFill>
              </a:rPr>
              <a:t>인 설비로 제품을 내보냄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8B461D5-BE07-9249-ACA8-DD86B56D31FB}"/>
              </a:ext>
            </a:extLst>
          </p:cNvPr>
          <p:cNvSpPr txBox="1"/>
          <p:nvPr/>
        </p:nvSpPr>
        <p:spPr>
          <a:xfrm>
            <a:off x="4063158" y="3000347"/>
            <a:ext cx="25191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READYMAP</a:t>
            </a:r>
            <a:r>
              <a:rPr lang="ko-KR" altLang="en-US" dirty="0"/>
              <a:t>이 </a:t>
            </a:r>
            <a:r>
              <a:rPr lang="en-US" altLang="ko-KR" dirty="0"/>
              <a:t>TRUE</a:t>
            </a:r>
            <a:r>
              <a:rPr lang="ko-KR" altLang="en-US" dirty="0"/>
              <a:t>인 </a:t>
            </a:r>
            <a:endParaRPr lang="en-US" altLang="ko-KR" dirty="0"/>
          </a:p>
          <a:p>
            <a:r>
              <a:rPr lang="ko-KR" altLang="en-US" dirty="0"/>
              <a:t>설비가 하나라면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514E5A9-14B9-AB69-9FEB-9B6308F71D0C}"/>
              </a:ext>
            </a:extLst>
          </p:cNvPr>
          <p:cNvSpPr/>
          <p:nvPr/>
        </p:nvSpPr>
        <p:spPr>
          <a:xfrm>
            <a:off x="6931290" y="5193305"/>
            <a:ext cx="2610577" cy="118305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READYMAP</a:t>
            </a:r>
            <a:r>
              <a:rPr lang="ko-KR" altLang="en-US" dirty="0">
                <a:solidFill>
                  <a:schemeClr val="tx1"/>
                </a:solidFill>
              </a:rPr>
              <a:t>이 </a:t>
            </a:r>
            <a:r>
              <a:rPr lang="en-US" altLang="ko-KR" dirty="0">
                <a:solidFill>
                  <a:schemeClr val="tx1"/>
                </a:solidFill>
              </a:rPr>
              <a:t>TRUE</a:t>
            </a:r>
            <a:r>
              <a:rPr lang="ko-KR" altLang="en-US" dirty="0">
                <a:solidFill>
                  <a:schemeClr val="tx1"/>
                </a:solidFill>
              </a:rPr>
              <a:t>인 설비들의 보낸 횟수 파악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279E6A1-F290-9F0B-D8D4-2DA386F7CC5B}"/>
              </a:ext>
            </a:extLst>
          </p:cNvPr>
          <p:cNvSpPr txBox="1"/>
          <p:nvPr/>
        </p:nvSpPr>
        <p:spPr>
          <a:xfrm>
            <a:off x="8521697" y="3484768"/>
            <a:ext cx="26105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READYMAP</a:t>
            </a:r>
            <a:r>
              <a:rPr lang="ko-KR" altLang="en-US" dirty="0"/>
              <a:t>이 </a:t>
            </a:r>
            <a:r>
              <a:rPr lang="en-US" altLang="ko-KR" dirty="0"/>
              <a:t>TRUE</a:t>
            </a:r>
            <a:r>
              <a:rPr lang="ko-KR" altLang="en-US" dirty="0"/>
              <a:t>인 </a:t>
            </a:r>
            <a:endParaRPr lang="en-US" altLang="ko-KR" dirty="0"/>
          </a:p>
          <a:p>
            <a:r>
              <a:rPr lang="ko-KR" altLang="en-US" dirty="0"/>
              <a:t>설비가 두개 이상</a:t>
            </a:r>
          </a:p>
        </p:txBody>
      </p:sp>
      <p:sp>
        <p:nvSpPr>
          <p:cNvPr id="16" name="화살표: 갈매기형 수장 15">
            <a:extLst>
              <a:ext uri="{FF2B5EF4-FFF2-40B4-BE49-F238E27FC236}">
                <a16:creationId xmlns:a16="http://schemas.microsoft.com/office/drawing/2014/main" id="{DF60AD58-3772-6E2B-0EFD-E445834E765D}"/>
              </a:ext>
            </a:extLst>
          </p:cNvPr>
          <p:cNvSpPr/>
          <p:nvPr/>
        </p:nvSpPr>
        <p:spPr>
          <a:xfrm rot="10800000">
            <a:off x="5060610" y="5331098"/>
            <a:ext cx="1521673" cy="691035"/>
          </a:xfrm>
          <a:prstGeom prst="chevron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7E06354-B253-E0D8-39B2-D21B717D5E41}"/>
              </a:ext>
            </a:extLst>
          </p:cNvPr>
          <p:cNvSpPr/>
          <p:nvPr/>
        </p:nvSpPr>
        <p:spPr>
          <a:xfrm>
            <a:off x="2122804" y="5193305"/>
            <a:ext cx="2610577" cy="118305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가장 적게 보낸 설비로 제품을 내보냄</a:t>
            </a:r>
          </a:p>
        </p:txBody>
      </p:sp>
      <p:sp>
        <p:nvSpPr>
          <p:cNvPr id="3" name="날짜 개체 틀 10">
            <a:extLst>
              <a:ext uri="{FF2B5EF4-FFF2-40B4-BE49-F238E27FC236}">
                <a16:creationId xmlns:a16="http://schemas.microsoft.com/office/drawing/2014/main" id="{49DED5B1-B89E-C13C-E82F-5D9A06727C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</p:spTree>
    <p:extLst>
      <p:ext uri="{BB962C8B-B14F-4D97-AF65-F5344CB8AC3E}">
        <p14:creationId xmlns:p14="http://schemas.microsoft.com/office/powerpoint/2010/main" val="15929453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CAEE93-8585-46D4-A7EC-F184E317C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075" y="1671639"/>
            <a:ext cx="5111750" cy="1204912"/>
          </a:xfrm>
        </p:spPr>
        <p:txBody>
          <a:bodyPr rtlCol="0" anchor="b">
            <a:normAutofit/>
          </a:bodyPr>
          <a:lstStyle/>
          <a:p>
            <a:pPr rtl="0"/>
            <a:r>
              <a:rPr lang="en-US" altLang="ko-KR" dirty="0"/>
              <a:t>DB</a:t>
            </a:r>
            <a:r>
              <a:rPr lang="ko-KR" altLang="en-US" dirty="0"/>
              <a:t> </a:t>
            </a:r>
            <a:r>
              <a:rPr lang="en-US" altLang="ko-KR" dirty="0"/>
              <a:t>- </a:t>
            </a:r>
            <a:r>
              <a:rPr lang="ko-KR" altLang="en-US" dirty="0" err="1"/>
              <a:t>오영택</a:t>
            </a:r>
            <a:endParaRPr lang="en-US" altLang="ko-KR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BE36C52F-404D-61A2-BB23-F64B050BAC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3660774"/>
            <a:ext cx="5111750" cy="1525588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데이터 흐름도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/>
              <a:t>쿼리문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테이블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ERD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DFADE42-1A3F-40C8-A071-E57644F3D8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24463" y="6356350"/>
            <a:ext cx="1743075" cy="365125"/>
          </a:xfrm>
        </p:spPr>
        <p:txBody>
          <a:bodyPr rtlCol="0" anchor="ctr">
            <a:normAutofit lnSpcReduction="10000"/>
          </a:bodyPr>
          <a:lstStyle/>
          <a:p>
            <a:pPr rtl="0">
              <a:spcAft>
                <a:spcPts val="600"/>
              </a:spcAft>
            </a:pPr>
            <a:r>
              <a:rPr lang="ko-KR" altLang="en-US" dirty="0"/>
              <a:t>시나리오에 따른 공정 시뮬레이션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EDCFF82-B70F-4971-9182-7C3AEA3CF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fld id="{B5CEABB6-07DC-46E8-9B57-56EC44A396E5}" type="slidenum">
              <a:rPr lang="en-US" altLang="ko-KR" smtClean="0"/>
              <a:pPr rtl="0">
                <a:spcAft>
                  <a:spcPts val="600"/>
                </a:spcAft>
              </a:pPr>
              <a:t>33</a:t>
            </a:fld>
            <a:endParaRPr lang="ko-KR" altLang="en-US"/>
          </a:p>
        </p:txBody>
      </p:sp>
      <p:sp>
        <p:nvSpPr>
          <p:cNvPr id="7" name="날짜 개체 틀 10">
            <a:extLst>
              <a:ext uri="{FF2B5EF4-FFF2-40B4-BE49-F238E27FC236}">
                <a16:creationId xmlns:a16="http://schemas.microsoft.com/office/drawing/2014/main" id="{8E2FB427-C036-AFF9-A214-ACD48318E45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팀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김건호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188560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도표이(가) 표시된 사진&#10;&#10;자동 생성된 설명">
            <a:extLst>
              <a:ext uri="{FF2B5EF4-FFF2-40B4-BE49-F238E27FC236}">
                <a16:creationId xmlns:a16="http://schemas.microsoft.com/office/drawing/2014/main" id="{31E48DFB-E6BF-5935-394C-EAFE9D6B0A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8891" y="1268759"/>
            <a:ext cx="8335147" cy="4320000"/>
          </a:xfrm>
          <a:prstGeom prst="rect">
            <a:avLst/>
          </a:prstGeom>
        </p:spPr>
      </p:pic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63B6BDC-0568-466F-91ED-52067B366C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/>
              <a:t>20XX</a:t>
            </a:r>
            <a:r>
              <a:rPr lang="ko-KR" altLang="en-US"/>
              <a:t>년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7A559BE-816C-475D-9ADA-DDFDF14A4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ko-KR" altLang="en-US" dirty="0"/>
              <a:t>시나리오에 따른 공정 시뮬레이션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8597536-70D1-46C0-A2A2-51A6BB21D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34</a:t>
            </a:fld>
            <a:endParaRPr lang="ko-KR" altLang="en-US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40CC09BB-0822-B7D9-AEC4-44E5986B2FE4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dirty="0"/>
              <a:t>데이터 흐름도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7381999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FB6F9856-B7F1-5D7A-930A-45F59176B8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5566" y="1989216"/>
            <a:ext cx="8132802" cy="745200"/>
          </a:xfrm>
          <a:prstGeom prst="rect">
            <a:avLst/>
          </a:prstGeom>
        </p:spPr>
      </p:pic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91B8C789-EC45-4258-A1BD-63BA0F9635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1464" y="3180712"/>
            <a:ext cx="8070424" cy="1256400"/>
          </a:xfrm>
          <a:prstGeom prst="rect">
            <a:avLst/>
          </a:prstGeom>
        </p:spPr>
      </p:pic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D3215DF3-CBE5-EEDD-A850-F57D19D2DB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1464" y="4941168"/>
            <a:ext cx="8647354" cy="1472400"/>
          </a:xfrm>
          <a:prstGeom prst="rect">
            <a:avLst/>
          </a:prstGeom>
        </p:spPr>
      </p:pic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63B6BDC-0568-466F-91ED-52067B366C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/>
              <a:t>20XX</a:t>
            </a:r>
            <a:r>
              <a:rPr lang="ko-KR" altLang="en-US"/>
              <a:t>년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7A559BE-816C-475D-9ADA-DDFDF14A4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ko-KR" altLang="en-US" dirty="0"/>
              <a:t>시나리오에 따른 공정 시뮬레이션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8597536-70D1-46C0-A2A2-51A6BB21D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35</a:t>
            </a:fld>
            <a:endParaRPr lang="ko-KR" altLang="en-US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40CC09BB-0822-B7D9-AEC4-44E5986B2FE4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dirty="0" err="1"/>
              <a:t>쿼리문</a:t>
            </a:r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32E1C0-BD67-4FD4-EB7D-06BBCB8C768B}"/>
              </a:ext>
            </a:extLst>
          </p:cNvPr>
          <p:cNvSpPr txBox="1"/>
          <p:nvPr/>
        </p:nvSpPr>
        <p:spPr>
          <a:xfrm>
            <a:off x="1055440" y="1268760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유저가 직접 입력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42CB4A1-A60B-43E6-87FA-F83B360EFC2C}"/>
              </a:ext>
            </a:extLst>
          </p:cNvPr>
          <p:cNvSpPr txBox="1"/>
          <p:nvPr/>
        </p:nvSpPr>
        <p:spPr>
          <a:xfrm>
            <a:off x="1055440" y="1628800"/>
            <a:ext cx="11648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• </a:t>
            </a:r>
            <a:r>
              <a:rPr lang="en-US" altLang="ko-KR" sz="1400" dirty="0" err="1"/>
              <a:t>project_list</a:t>
            </a:r>
            <a:endParaRPr lang="ko-KR" altLang="en-US" sz="1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1E70677-9A59-F9B3-A4C9-592A84563553}"/>
              </a:ext>
            </a:extLst>
          </p:cNvPr>
          <p:cNvSpPr txBox="1"/>
          <p:nvPr/>
        </p:nvSpPr>
        <p:spPr>
          <a:xfrm>
            <a:off x="1064931" y="2821533"/>
            <a:ext cx="11063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• </a:t>
            </a:r>
            <a:r>
              <a:rPr lang="en-US" altLang="ko-KR" sz="1400" dirty="0" err="1"/>
              <a:t>object_list</a:t>
            </a:r>
            <a:endParaRPr lang="ko-KR" altLang="en-US" sz="1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B9C024D-D196-1AF4-555D-CE88740DAAF6}"/>
              </a:ext>
            </a:extLst>
          </p:cNvPr>
          <p:cNvSpPr txBox="1"/>
          <p:nvPr/>
        </p:nvSpPr>
        <p:spPr>
          <a:xfrm>
            <a:off x="1055440" y="4581128"/>
            <a:ext cx="13356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• </a:t>
            </a:r>
            <a:r>
              <a:rPr lang="en-US" altLang="ko-KR" sz="1400" dirty="0" err="1"/>
              <a:t>obj_coup_list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31455642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C8D98843-2036-816B-287B-C7DFA06F08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440" y="1983766"/>
            <a:ext cx="4891765" cy="2880000"/>
          </a:xfrm>
          <a:prstGeom prst="rect">
            <a:avLst/>
          </a:prstGeom>
        </p:spPr>
      </p:pic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6428E6AC-A1A7-061A-0B5D-83454B0E10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983766"/>
            <a:ext cx="4425366" cy="2880000"/>
          </a:xfrm>
          <a:prstGeom prst="rect">
            <a:avLst/>
          </a:prstGeom>
        </p:spPr>
      </p:pic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63B6BDC-0568-466F-91ED-52067B366C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/>
              <a:t>20XX</a:t>
            </a:r>
            <a:r>
              <a:rPr lang="ko-KR" altLang="en-US"/>
              <a:t>년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7A559BE-816C-475D-9ADA-DDFDF14A4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ko-KR" altLang="en-US" dirty="0"/>
              <a:t>시나리오에 따른 공정 시뮬레이션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8597536-70D1-46C0-A2A2-51A6BB21D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36</a:t>
            </a:fld>
            <a:endParaRPr lang="ko-KR" altLang="en-US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40CC09BB-0822-B7D9-AEC4-44E5986B2FE4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dirty="0" err="1"/>
              <a:t>쿼리문</a:t>
            </a:r>
            <a:endParaRPr lang="en-US" altLang="ko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4FFBA1-95D9-BC6B-FF3C-D4D1ADB478A9}"/>
              </a:ext>
            </a:extLst>
          </p:cNvPr>
          <p:cNvSpPr txBox="1"/>
          <p:nvPr/>
        </p:nvSpPr>
        <p:spPr>
          <a:xfrm>
            <a:off x="1055440" y="1268760"/>
            <a:ext cx="2021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err="1"/>
              <a:t>WAiSER</a:t>
            </a:r>
            <a:r>
              <a:rPr lang="en-US" altLang="ko-KR" dirty="0"/>
              <a:t>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에서 입력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42CB4A1-A60B-43E6-87FA-F83B360EFC2C}"/>
              </a:ext>
            </a:extLst>
          </p:cNvPr>
          <p:cNvSpPr txBox="1"/>
          <p:nvPr/>
        </p:nvSpPr>
        <p:spPr>
          <a:xfrm>
            <a:off x="1055440" y="1628800"/>
            <a:ext cx="15874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• </a:t>
            </a:r>
            <a:r>
              <a:rPr lang="en-US" altLang="ko-KR" sz="1400" dirty="0" err="1"/>
              <a:t>object_state_list</a:t>
            </a:r>
            <a:endParaRPr lang="ko-KR" altLang="en-US" sz="1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1E70677-9A59-F9B3-A4C9-592A84563553}"/>
              </a:ext>
            </a:extLst>
          </p:cNvPr>
          <p:cNvSpPr txBox="1"/>
          <p:nvPr/>
        </p:nvSpPr>
        <p:spPr>
          <a:xfrm>
            <a:off x="6096000" y="1628800"/>
            <a:ext cx="13915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• </a:t>
            </a:r>
            <a:r>
              <a:rPr lang="en-US" altLang="ko-KR" sz="1400" dirty="0" err="1"/>
              <a:t>buf_count_list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6935215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C132368F-BA56-722F-F9B6-859EF5218D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996369"/>
            <a:ext cx="4819567" cy="3240000"/>
          </a:xfrm>
          <a:prstGeom prst="rect">
            <a:avLst/>
          </a:prstGeom>
        </p:spPr>
      </p:pic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F044AEAC-9A4B-A5A5-52E5-C6E2E07A80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5440" y="1996369"/>
            <a:ext cx="4800993" cy="3240000"/>
          </a:xfrm>
          <a:prstGeom prst="rect">
            <a:avLst/>
          </a:prstGeom>
        </p:spPr>
      </p:pic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63B6BDC-0568-466F-91ED-52067B366C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/>
              <a:t>20XX</a:t>
            </a:r>
            <a:r>
              <a:rPr lang="ko-KR" altLang="en-US"/>
              <a:t>년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7A559BE-816C-475D-9ADA-DDFDF14A4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ko-KR" altLang="en-US" dirty="0"/>
              <a:t>시나리오에 따른 공정 시뮬레이션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8597536-70D1-46C0-A2A2-51A6BB21D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37</a:t>
            </a:fld>
            <a:endParaRPr lang="ko-KR" altLang="en-US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40CC09BB-0822-B7D9-AEC4-44E5986B2FE4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dirty="0" err="1"/>
              <a:t>쿼리문</a:t>
            </a:r>
            <a:endParaRPr lang="en-US" altLang="ko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4FFBA1-95D9-BC6B-FF3C-D4D1ADB478A9}"/>
              </a:ext>
            </a:extLst>
          </p:cNvPr>
          <p:cNvSpPr txBox="1"/>
          <p:nvPr/>
        </p:nvSpPr>
        <p:spPr>
          <a:xfrm>
            <a:off x="1055440" y="1268760"/>
            <a:ext cx="2021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err="1"/>
              <a:t>WAiSER</a:t>
            </a:r>
            <a:r>
              <a:rPr lang="en-US" altLang="ko-KR" dirty="0"/>
              <a:t>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에서 입력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B9C024D-D196-1AF4-555D-CE88740DAAF6}"/>
              </a:ext>
            </a:extLst>
          </p:cNvPr>
          <p:cNvSpPr txBox="1"/>
          <p:nvPr/>
        </p:nvSpPr>
        <p:spPr>
          <a:xfrm>
            <a:off x="1055440" y="1628800"/>
            <a:ext cx="14552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• </a:t>
            </a:r>
            <a:r>
              <a:rPr lang="en-US" altLang="ko-KR" sz="1400" dirty="0" err="1"/>
              <a:t>state_time_list</a:t>
            </a:r>
            <a:endParaRPr lang="ko-KR" altLang="en-US" sz="1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4B52B24-8A1E-ED52-0C40-CACFEEFC4E2E}"/>
              </a:ext>
            </a:extLst>
          </p:cNvPr>
          <p:cNvSpPr txBox="1"/>
          <p:nvPr/>
        </p:nvSpPr>
        <p:spPr>
          <a:xfrm>
            <a:off x="6096000" y="1628800"/>
            <a:ext cx="14224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• </a:t>
            </a:r>
            <a:r>
              <a:rPr lang="en-US" altLang="ko-KR" sz="1400" dirty="0" err="1"/>
              <a:t>state_rate_list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63904609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60070E16-2EB0-B3C7-4065-D74FE00C35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815" y="1988469"/>
            <a:ext cx="5849276" cy="3474000"/>
          </a:xfrm>
          <a:prstGeom prst="rect">
            <a:avLst/>
          </a:prstGeom>
        </p:spPr>
      </p:pic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63B6BDC-0568-466F-91ED-52067B366C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/>
              <a:t>20XX</a:t>
            </a:r>
            <a:r>
              <a:rPr lang="ko-KR" altLang="en-US"/>
              <a:t>년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7A559BE-816C-475D-9ADA-DDFDF14A4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ko-KR" altLang="en-US" dirty="0"/>
              <a:t>시나리오에 따른 공정 시뮬레이션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8597536-70D1-46C0-A2A2-51A6BB21D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38</a:t>
            </a:fld>
            <a:endParaRPr lang="ko-KR" altLang="en-US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40CC09BB-0822-B7D9-AEC4-44E5986B2FE4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dirty="0" err="1"/>
              <a:t>쿼리문</a:t>
            </a:r>
            <a:endParaRPr lang="en-US" altLang="ko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4FFBA1-95D9-BC6B-FF3C-D4D1ADB478A9}"/>
              </a:ext>
            </a:extLst>
          </p:cNvPr>
          <p:cNvSpPr txBox="1"/>
          <p:nvPr/>
        </p:nvSpPr>
        <p:spPr>
          <a:xfrm>
            <a:off x="1055440" y="1268760"/>
            <a:ext cx="2021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err="1"/>
              <a:t>WAiSER</a:t>
            </a:r>
            <a:r>
              <a:rPr lang="en-US" altLang="ko-KR" dirty="0"/>
              <a:t>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에서 입력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661620-0BCC-1277-41F0-16B1B54DC9BD}"/>
              </a:ext>
            </a:extLst>
          </p:cNvPr>
          <p:cNvSpPr txBox="1"/>
          <p:nvPr/>
        </p:nvSpPr>
        <p:spPr>
          <a:xfrm>
            <a:off x="1055440" y="1628800"/>
            <a:ext cx="16419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• </a:t>
            </a:r>
            <a:r>
              <a:rPr lang="en-US" altLang="ko-KR" sz="1400" dirty="0" err="1"/>
              <a:t>product_flow_list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3481425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F6A03E4D-CD94-D7DD-96CE-FD518C512E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440" y="1720198"/>
            <a:ext cx="6484727" cy="612000"/>
          </a:xfrm>
          <a:prstGeom prst="rect">
            <a:avLst/>
          </a:prstGeom>
        </p:spPr>
      </p:pic>
      <p:pic>
        <p:nvPicPr>
          <p:cNvPr id="11" name="그림 10" descr="텍스트, 전자제품, 스크린샷, 제어판이(가) 표시된 사진&#10;&#10;자동 생성된 설명">
            <a:extLst>
              <a:ext uri="{FF2B5EF4-FFF2-40B4-BE49-F238E27FC236}">
                <a16:creationId xmlns:a16="http://schemas.microsoft.com/office/drawing/2014/main" id="{809F201A-125B-7DE2-8AC0-3963D05168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5440" y="3922463"/>
            <a:ext cx="6484317" cy="1508400"/>
          </a:xfrm>
          <a:prstGeom prst="rect">
            <a:avLst/>
          </a:prstGeom>
        </p:spPr>
      </p:pic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63B6BDC-0568-466F-91ED-52067B366C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/>
              <a:t>20XX</a:t>
            </a:r>
            <a:r>
              <a:rPr lang="ko-KR" altLang="en-US"/>
              <a:t>년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7A559BE-816C-475D-9ADA-DDFDF14A4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ko-KR" altLang="en-US" dirty="0"/>
              <a:t>시나리오에 따른 공정 시뮬레이션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8597536-70D1-46C0-A2A2-51A6BB21D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39</a:t>
            </a:fld>
            <a:endParaRPr lang="ko-KR" altLang="en-US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40CC09BB-0822-B7D9-AEC4-44E5986B2FE4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dirty="0"/>
              <a:t>테이블</a:t>
            </a:r>
            <a:endParaRPr lang="en-US" altLang="ko-K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E77805E-4FE8-7F68-5F29-DFA73EE7B1ED}"/>
              </a:ext>
            </a:extLst>
          </p:cNvPr>
          <p:cNvSpPr txBox="1"/>
          <p:nvPr/>
        </p:nvSpPr>
        <p:spPr>
          <a:xfrm>
            <a:off x="7896200" y="1548805"/>
            <a:ext cx="3119187" cy="18801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project_id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시나리오별 아이디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project_name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시나리오별 프로젝트 이름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x, y 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타일의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x, y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값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sim_start_time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시뮬레이션 시작 시간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sim_end_time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시뮬레이션 끝나는 시간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328012-1FFD-A046-2100-8DB405B78A6F}"/>
              </a:ext>
            </a:extLst>
          </p:cNvPr>
          <p:cNvSpPr txBox="1"/>
          <p:nvPr/>
        </p:nvSpPr>
        <p:spPr>
          <a:xfrm>
            <a:off x="1055440" y="1268760"/>
            <a:ext cx="15808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• </a:t>
            </a:r>
            <a:r>
              <a:rPr lang="en-US" altLang="ko-KR" sz="2000" dirty="0" err="1"/>
              <a:t>project_list</a:t>
            </a:r>
            <a:endParaRPr lang="ko-KR" altLang="en-US" sz="2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5270E0-31C2-9861-4181-7832524E1ABF}"/>
              </a:ext>
            </a:extLst>
          </p:cNvPr>
          <p:cNvSpPr txBox="1"/>
          <p:nvPr/>
        </p:nvSpPr>
        <p:spPr>
          <a:xfrm>
            <a:off x="1055440" y="3429000"/>
            <a:ext cx="14977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• </a:t>
            </a:r>
            <a:r>
              <a:rPr lang="en-US" altLang="ko-KR" sz="2000" dirty="0" err="1"/>
              <a:t>object_list</a:t>
            </a:r>
            <a:endParaRPr lang="ko-KR" altLang="en-US" sz="2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B3C0C75-14AD-E29A-873F-CE1794251E9B}"/>
              </a:ext>
            </a:extLst>
          </p:cNvPr>
          <p:cNvSpPr txBox="1"/>
          <p:nvPr/>
        </p:nvSpPr>
        <p:spPr>
          <a:xfrm>
            <a:off x="7896200" y="3781053"/>
            <a:ext cx="3430747" cy="18801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project_id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시나리오별 아이디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object_id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각 </a:t>
            </a:r>
            <a:r>
              <a:rPr lang="ko-KR" altLang="en-US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설비별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아이디 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x_position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y_position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설비의 가로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세로 위치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object_type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각 </a:t>
            </a:r>
            <a:r>
              <a:rPr lang="ko-KR" altLang="en-US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설비별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타입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x_length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y_length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각 </a:t>
            </a:r>
            <a:r>
              <a:rPr lang="ko-KR" altLang="en-US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설비별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가로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세로 길이</a:t>
            </a:r>
          </a:p>
        </p:txBody>
      </p:sp>
    </p:spTree>
    <p:extLst>
      <p:ext uri="{BB962C8B-B14F-4D97-AF65-F5344CB8AC3E}">
        <p14:creationId xmlns:p14="http://schemas.microsoft.com/office/powerpoint/2010/main" val="38704444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5878310-BC97-8647-7137-147E9CEEB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altLang="ko-KR" noProof="0" smtClean="0"/>
              <a:pPr/>
              <a:t>4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2B7E8DF5-8C7E-04FA-DD5C-E29D70BF5C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4000" y="-7200"/>
            <a:ext cx="8647662" cy="6356350"/>
          </a:xfrm>
          <a:prstGeom prst="rect">
            <a:avLst/>
          </a:prstGeom>
        </p:spPr>
      </p:pic>
      <p:sp>
        <p:nvSpPr>
          <p:cNvPr id="14" name="제목 1">
            <a:extLst>
              <a:ext uri="{FF2B5EF4-FFF2-40B4-BE49-F238E27FC236}">
                <a16:creationId xmlns:a16="http://schemas.microsoft.com/office/drawing/2014/main" id="{893BDC96-B618-D0AB-15D5-BD2FB255B9DA}"/>
              </a:ext>
            </a:extLst>
          </p:cNvPr>
          <p:cNvSpPr txBox="1">
            <a:spLocks/>
          </p:cNvSpPr>
          <p:nvPr/>
        </p:nvSpPr>
        <p:spPr>
          <a:xfrm>
            <a:off x="101925" y="5509419"/>
            <a:ext cx="4082142" cy="585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dirty="0"/>
              <a:t>프로젝트 진행 달력</a:t>
            </a:r>
          </a:p>
        </p:txBody>
      </p:sp>
      <p:sp>
        <p:nvSpPr>
          <p:cNvPr id="3" name="날짜 개체 틀 10">
            <a:extLst>
              <a:ext uri="{FF2B5EF4-FFF2-40B4-BE49-F238E27FC236}">
                <a16:creationId xmlns:a16="http://schemas.microsoft.com/office/drawing/2014/main" id="{0E93041F-3377-F4B7-B7CA-4C6044A2D7C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  <p:sp>
        <p:nvSpPr>
          <p:cNvPr id="4" name="바닥글 개체 틀 7">
            <a:extLst>
              <a:ext uri="{FF2B5EF4-FFF2-40B4-BE49-F238E27FC236}">
                <a16:creationId xmlns:a16="http://schemas.microsoft.com/office/drawing/2014/main" id="{5509E97D-D208-25DE-69B3-7520ECC85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ko-KR" altLang="en-US" noProof="0" dirty="0"/>
              <a:t>시나리오에 따른 공정 시뮬레이션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7344163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21B58958-854D-E23A-45FB-5C0613338C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858" y="1699828"/>
            <a:ext cx="3565115" cy="1353600"/>
          </a:xfrm>
          <a:prstGeom prst="rect">
            <a:avLst/>
          </a:prstGeom>
        </p:spPr>
      </p:pic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63B6BDC-0568-466F-91ED-52067B366C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/>
              <a:t>20XX</a:t>
            </a:r>
            <a:r>
              <a:rPr lang="ko-KR" altLang="en-US"/>
              <a:t>년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7A559BE-816C-475D-9ADA-DDFDF14A4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ko-KR" altLang="en-US" dirty="0"/>
              <a:t>시나리오에 따른 공정 시뮬레이션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8597536-70D1-46C0-A2A2-51A6BB21D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40</a:t>
            </a:fld>
            <a:endParaRPr lang="ko-KR" altLang="en-US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40CC09BB-0822-B7D9-AEC4-44E5986B2FE4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dirty="0"/>
              <a:t>테이블</a:t>
            </a:r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1C877B-B9F7-B8C0-D946-F541A48C68DF}"/>
              </a:ext>
            </a:extLst>
          </p:cNvPr>
          <p:cNvSpPr txBox="1"/>
          <p:nvPr/>
        </p:nvSpPr>
        <p:spPr>
          <a:xfrm>
            <a:off x="1055440" y="1268760"/>
            <a:ext cx="18213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• </a:t>
            </a:r>
            <a:r>
              <a:rPr lang="en-US" altLang="ko-KR" sz="2000" dirty="0" err="1"/>
              <a:t>obj_coup_list</a:t>
            </a:r>
            <a:endParaRPr lang="ko-KR" altLang="en-US" sz="2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8D4F98-D2D5-7725-FBCF-801F66086713}"/>
              </a:ext>
            </a:extLst>
          </p:cNvPr>
          <p:cNvSpPr txBox="1"/>
          <p:nvPr/>
        </p:nvSpPr>
        <p:spPr>
          <a:xfrm>
            <a:off x="5015880" y="1628800"/>
            <a:ext cx="2744726" cy="1141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project_id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시나리오별 아이디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send_object_id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출력 설비 아이디 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receive_object_id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입력 설비 아이디</a:t>
            </a:r>
          </a:p>
        </p:txBody>
      </p:sp>
    </p:spTree>
    <p:extLst>
      <p:ext uri="{BB962C8B-B14F-4D97-AF65-F5344CB8AC3E}">
        <p14:creationId xmlns:p14="http://schemas.microsoft.com/office/powerpoint/2010/main" val="152460660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 descr="텍스트이(가) 표시된 사진&#10;&#10;자동 생성된 설명">
            <a:extLst>
              <a:ext uri="{FF2B5EF4-FFF2-40B4-BE49-F238E27FC236}">
                <a16:creationId xmlns:a16="http://schemas.microsoft.com/office/drawing/2014/main" id="{BE46D11B-CB91-FC4D-18C2-229E9D2FAB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440" y="1699216"/>
            <a:ext cx="4324692" cy="1875600"/>
          </a:xfrm>
          <a:prstGeom prst="rect">
            <a:avLst/>
          </a:prstGeom>
        </p:spPr>
      </p:pic>
      <p:pic>
        <p:nvPicPr>
          <p:cNvPr id="9" name="그림 8" descr="텍스트, 컴퓨터, 스크린샷이(가) 표시된 사진&#10;&#10;자동 생성된 설명">
            <a:extLst>
              <a:ext uri="{FF2B5EF4-FFF2-40B4-BE49-F238E27FC236}">
                <a16:creationId xmlns:a16="http://schemas.microsoft.com/office/drawing/2014/main" id="{FE7CF071-88B5-88DA-5A45-80ABD32F85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541" y="1701016"/>
            <a:ext cx="4862520" cy="1872000"/>
          </a:xfrm>
          <a:prstGeom prst="rect">
            <a:avLst/>
          </a:prstGeom>
        </p:spPr>
      </p:pic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63B6BDC-0568-466F-91ED-52067B366C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/>
              <a:t>20XX</a:t>
            </a:r>
            <a:r>
              <a:rPr lang="ko-KR" altLang="en-US"/>
              <a:t>년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7A559BE-816C-475D-9ADA-DDFDF14A4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ko-KR" altLang="en-US" dirty="0"/>
              <a:t>시나리오에 따른 공정 시뮬레이션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8597536-70D1-46C0-A2A2-51A6BB21D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41</a:t>
            </a:fld>
            <a:endParaRPr lang="ko-KR" altLang="en-US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40CC09BB-0822-B7D9-AEC4-44E5986B2FE4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dirty="0"/>
              <a:t>테이블</a:t>
            </a:r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6B9C1D-2352-F214-71AD-D4F12A34581F}"/>
              </a:ext>
            </a:extLst>
          </p:cNvPr>
          <p:cNvSpPr txBox="1"/>
          <p:nvPr/>
        </p:nvSpPr>
        <p:spPr>
          <a:xfrm>
            <a:off x="1055440" y="1268760"/>
            <a:ext cx="21853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• </a:t>
            </a:r>
            <a:r>
              <a:rPr lang="en-US" altLang="ko-KR" sz="2000" dirty="0" err="1"/>
              <a:t>object_state_list</a:t>
            </a:r>
            <a:endParaRPr lang="ko-KR" altLang="en-US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20971D-B56E-4722-7775-FB5B7385BB8B}"/>
              </a:ext>
            </a:extLst>
          </p:cNvPr>
          <p:cNvSpPr txBox="1"/>
          <p:nvPr/>
        </p:nvSpPr>
        <p:spPr>
          <a:xfrm>
            <a:off x="6096000" y="1268760"/>
            <a:ext cx="19023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• </a:t>
            </a:r>
            <a:r>
              <a:rPr lang="en-US" altLang="ko-KR" sz="2000" dirty="0" err="1"/>
              <a:t>buf_count_list</a:t>
            </a:r>
            <a:endParaRPr lang="ko-KR" altLang="en-US" sz="2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7DDBAD1-D847-FC03-7DB4-CDF039721A89}"/>
              </a:ext>
            </a:extLst>
          </p:cNvPr>
          <p:cNvSpPr txBox="1"/>
          <p:nvPr/>
        </p:nvSpPr>
        <p:spPr>
          <a:xfrm>
            <a:off x="1055440" y="3573016"/>
            <a:ext cx="3221075" cy="18801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project_id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시나리오별 아이디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object_id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각 </a:t>
            </a:r>
            <a:r>
              <a:rPr lang="ko-KR" altLang="en-US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설비별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아이디 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object_state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각 </a:t>
            </a:r>
            <a:r>
              <a:rPr lang="ko-KR" altLang="en-US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설비별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상태명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state_start_time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설비의 </a:t>
            </a:r>
            <a:r>
              <a:rPr lang="ko-KR" altLang="en-US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상태별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시작 시간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state_end_time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설비의 </a:t>
            </a:r>
            <a:r>
              <a:rPr lang="ko-KR" altLang="en-US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상태별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끝나는 시간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AAFA7A-9824-49F3-F233-864EC1AC3477}"/>
              </a:ext>
            </a:extLst>
          </p:cNvPr>
          <p:cNvSpPr txBox="1"/>
          <p:nvPr/>
        </p:nvSpPr>
        <p:spPr>
          <a:xfrm>
            <a:off x="6096000" y="3573016"/>
            <a:ext cx="3015569" cy="22495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project_id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시나리오별 아이디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object_id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각 </a:t>
            </a:r>
            <a:r>
              <a:rPr lang="ko-KR" altLang="en-US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설비별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아이디 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object_type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각 </a:t>
            </a:r>
            <a:r>
              <a:rPr lang="ko-KR" altLang="en-US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설비별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타입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current_time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현재 시간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buffer_count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buffer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 있는 물건의 개수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Stock_count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stock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 쌓인 물건의 개수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6262084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 descr="텍스트, 컴퓨터, 실내, 밤이(가) 표시된 사진&#10;&#10;자동 생성된 설명">
            <a:extLst>
              <a:ext uri="{FF2B5EF4-FFF2-40B4-BE49-F238E27FC236}">
                <a16:creationId xmlns:a16="http://schemas.microsoft.com/office/drawing/2014/main" id="{5E09EC45-AC82-A6D9-D225-1DAB9AB90D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992" y="1700808"/>
            <a:ext cx="4958955" cy="1584000"/>
          </a:xfrm>
          <a:prstGeom prst="rect">
            <a:avLst/>
          </a:prstGeom>
        </p:spPr>
      </p:pic>
      <p:pic>
        <p:nvPicPr>
          <p:cNvPr id="11" name="그림 10" descr="텍스트, 컴퓨터, 실내, 스크린샷이(가) 표시된 사진&#10;&#10;자동 생성된 설명">
            <a:extLst>
              <a:ext uri="{FF2B5EF4-FFF2-40B4-BE49-F238E27FC236}">
                <a16:creationId xmlns:a16="http://schemas.microsoft.com/office/drawing/2014/main" id="{CD5C4BE4-0C10-4DA1-8459-EC827BB1DB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548" y="1700808"/>
            <a:ext cx="4934160" cy="1584000"/>
          </a:xfrm>
          <a:prstGeom prst="rect">
            <a:avLst/>
          </a:prstGeom>
        </p:spPr>
      </p:pic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63B6BDC-0568-466F-91ED-52067B366C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/>
              <a:t>20XX</a:t>
            </a:r>
            <a:r>
              <a:rPr lang="ko-KR" altLang="en-US"/>
              <a:t>년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7A559BE-816C-475D-9ADA-DDFDF14A4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ko-KR" altLang="en-US" dirty="0"/>
              <a:t>시나리오에 따른 공정 시뮬레이션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8597536-70D1-46C0-A2A2-51A6BB21D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42</a:t>
            </a:fld>
            <a:endParaRPr lang="ko-KR" altLang="en-US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40CC09BB-0822-B7D9-AEC4-44E5986B2FE4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dirty="0"/>
              <a:t>테이블</a:t>
            </a:r>
            <a:endParaRPr lang="en-US" altLang="ko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A7A17C-3EF4-D47D-86E1-BAD89A699B8D}"/>
              </a:ext>
            </a:extLst>
          </p:cNvPr>
          <p:cNvSpPr txBox="1"/>
          <p:nvPr/>
        </p:nvSpPr>
        <p:spPr>
          <a:xfrm>
            <a:off x="1055440" y="1268760"/>
            <a:ext cx="19983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• </a:t>
            </a:r>
            <a:r>
              <a:rPr lang="en-US" altLang="ko-KR" sz="2000" dirty="0" err="1"/>
              <a:t>state_time_list</a:t>
            </a:r>
            <a:endParaRPr lang="ko-KR" altLang="en-US" sz="2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B00FCD9-3527-77FA-7621-82BD36596586}"/>
              </a:ext>
            </a:extLst>
          </p:cNvPr>
          <p:cNvSpPr txBox="1"/>
          <p:nvPr/>
        </p:nvSpPr>
        <p:spPr>
          <a:xfrm>
            <a:off x="6096000" y="1268760"/>
            <a:ext cx="19506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• </a:t>
            </a:r>
            <a:r>
              <a:rPr lang="en-US" altLang="ko-KR" sz="2000" dirty="0" err="1"/>
              <a:t>state_rate_list</a:t>
            </a:r>
            <a:endParaRPr lang="ko-KR" altLang="en-US" sz="2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94F625D-92AE-76EF-54D1-88F936A67BBD}"/>
              </a:ext>
            </a:extLst>
          </p:cNvPr>
          <p:cNvSpPr txBox="1"/>
          <p:nvPr/>
        </p:nvSpPr>
        <p:spPr>
          <a:xfrm>
            <a:off x="1055440" y="3429000"/>
            <a:ext cx="2293641" cy="26188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project_id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시나리오별 아이디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object_id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각 </a:t>
            </a:r>
            <a:r>
              <a:rPr lang="ko-KR" altLang="en-US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설비별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아이디 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current_time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현재 시간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init_time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설비의 초기화 시간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active_time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작동 시간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error_time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에러 시간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wait_time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멈춘 시간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A4578D9-3325-7FD8-EC13-316A45CE00C8}"/>
              </a:ext>
            </a:extLst>
          </p:cNvPr>
          <p:cNvSpPr txBox="1"/>
          <p:nvPr/>
        </p:nvSpPr>
        <p:spPr>
          <a:xfrm>
            <a:off x="6168008" y="3429000"/>
            <a:ext cx="2293641" cy="26188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project_id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시나리오별 아이디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object_id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각 </a:t>
            </a:r>
            <a:r>
              <a:rPr lang="ko-KR" altLang="en-US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설비별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아이디 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current_time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현재 시간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init_rate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설비의 초기화 비율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active_rate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작동 비율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error_rate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에러 비율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wait_rate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멈춘 비율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4639076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040332D5-2B01-1FB6-4077-634076E92E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440" y="1699339"/>
            <a:ext cx="5267466" cy="2541600"/>
          </a:xfrm>
          <a:prstGeom prst="rect">
            <a:avLst/>
          </a:prstGeom>
        </p:spPr>
      </p:pic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63B6BDC-0568-466F-91ED-52067B366C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/>
              <a:t>20XX</a:t>
            </a:r>
            <a:r>
              <a:rPr lang="ko-KR" altLang="en-US"/>
              <a:t>년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7A559BE-816C-475D-9ADA-DDFDF14A4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ko-KR" altLang="en-US" dirty="0"/>
              <a:t>시나리오에 따른 공정 시뮬레이션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8597536-70D1-46C0-A2A2-51A6BB21D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43</a:t>
            </a:fld>
            <a:endParaRPr lang="ko-KR" altLang="en-US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40CC09BB-0822-B7D9-AEC4-44E5986B2FE4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dirty="0"/>
              <a:t>테이블</a:t>
            </a:r>
            <a:endParaRPr lang="en-US" altLang="ko-K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32D2115-13F1-FA01-3F1B-494159AAE98E}"/>
              </a:ext>
            </a:extLst>
          </p:cNvPr>
          <p:cNvSpPr txBox="1"/>
          <p:nvPr/>
        </p:nvSpPr>
        <p:spPr>
          <a:xfrm>
            <a:off x="1055440" y="1268760"/>
            <a:ext cx="22583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• </a:t>
            </a:r>
            <a:r>
              <a:rPr lang="en-US" altLang="ko-KR" sz="2000" dirty="0" err="1"/>
              <a:t>product_flow_list</a:t>
            </a:r>
            <a:endParaRPr lang="ko-KR" altLang="en-US" sz="2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470C39A-20AE-6C4F-9C07-027684AE1B5F}"/>
              </a:ext>
            </a:extLst>
          </p:cNvPr>
          <p:cNvSpPr txBox="1"/>
          <p:nvPr/>
        </p:nvSpPr>
        <p:spPr>
          <a:xfrm>
            <a:off x="6888088" y="1556792"/>
            <a:ext cx="2323072" cy="18801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project_id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시나리오별 아이디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object_id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각 </a:t>
            </a:r>
            <a:r>
              <a:rPr lang="ko-KR" altLang="en-US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설비별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아이디 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product_id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물건의 아이디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in_time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물건이 들어가는 시간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out_time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1200">
                <a:latin typeface="맑은 고딕" panose="020B0503020000020004" pitchFamily="50" charset="-127"/>
                <a:ea typeface="맑은 고딕" panose="020B0503020000020004" pitchFamily="50" charset="-127"/>
              </a:rPr>
              <a:t>물건이 나가는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시간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4395765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FF4D2EFB-8038-FAB7-1C6F-6034D7C246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7528" y="996154"/>
            <a:ext cx="8496730" cy="5662800"/>
          </a:xfrm>
          <a:prstGeom prst="rect">
            <a:avLst/>
          </a:prstGeom>
        </p:spPr>
      </p:pic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63B6BDC-0568-466F-91ED-52067B366C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/>
              <a:t>20XX</a:t>
            </a:r>
            <a:r>
              <a:rPr lang="ko-KR" altLang="en-US"/>
              <a:t>년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7A559BE-816C-475D-9ADA-DDFDF14A4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ko-KR" altLang="en-US" dirty="0"/>
              <a:t>시나리오에 따른 공정 시뮬레이션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8597536-70D1-46C0-A2A2-51A6BB21D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44</a:t>
            </a:fld>
            <a:endParaRPr lang="ko-KR" altLang="en-US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40CC09BB-0822-B7D9-AEC4-44E5986B2FE4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US" altLang="ko-KR"/>
              <a:t>ERD</a:t>
            </a:r>
          </a:p>
        </p:txBody>
      </p:sp>
    </p:spTree>
    <p:extLst>
      <p:ext uri="{BB962C8B-B14F-4D97-AF65-F5344CB8AC3E}">
        <p14:creationId xmlns:p14="http://schemas.microsoft.com/office/powerpoint/2010/main" val="354440183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CAEE93-8585-46D4-A7EC-F184E317C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075" y="1671639"/>
            <a:ext cx="5111750" cy="1204912"/>
          </a:xfrm>
        </p:spPr>
        <p:txBody>
          <a:bodyPr rtlCol="0" anchor="b">
            <a:normAutofit/>
          </a:bodyPr>
          <a:lstStyle/>
          <a:p>
            <a:pPr rtl="0"/>
            <a:r>
              <a:rPr lang="ko-KR" altLang="en-US" dirty="0"/>
              <a:t>분야 </a:t>
            </a:r>
            <a:r>
              <a:rPr lang="en-US" altLang="ko-KR" dirty="0"/>
              <a:t>- </a:t>
            </a:r>
            <a:r>
              <a:rPr lang="ko-KR" altLang="en-US" dirty="0"/>
              <a:t>이름</a:t>
            </a:r>
            <a:endParaRPr lang="en-US" altLang="ko-KR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BE36C52F-404D-61A2-BB23-F64B050BAC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3660774"/>
            <a:ext cx="5111750" cy="1525588"/>
          </a:xfrm>
        </p:spPr>
        <p:txBody>
          <a:bodyPr/>
          <a:lstStyle/>
          <a:p>
            <a:r>
              <a:rPr lang="ko-KR" altLang="en-US" dirty="0"/>
              <a:t>알아서 </a:t>
            </a:r>
            <a:r>
              <a:rPr lang="ko-KR" altLang="en-US" dirty="0" err="1"/>
              <a:t>채우시오</a:t>
            </a:r>
            <a:endParaRPr lang="en-US" altLang="ko-KR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EDCFF82-B70F-4971-9182-7C3AEA3CF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fld id="{B5CEABB6-07DC-46E8-9B57-56EC44A396E5}" type="slidenum">
              <a:rPr lang="en-US" altLang="ko-KR" smtClean="0"/>
              <a:pPr rtl="0">
                <a:spcAft>
                  <a:spcPts val="600"/>
                </a:spcAft>
              </a:pPr>
              <a:t>45</a:t>
            </a:fld>
            <a:endParaRPr lang="ko-KR" altLang="en-US"/>
          </a:p>
        </p:txBody>
      </p:sp>
      <p:sp>
        <p:nvSpPr>
          <p:cNvPr id="3" name="날짜 개체 틀 10">
            <a:extLst>
              <a:ext uri="{FF2B5EF4-FFF2-40B4-BE49-F238E27FC236}">
                <a16:creationId xmlns:a16="http://schemas.microsoft.com/office/drawing/2014/main" id="{DBDA43F4-5DB6-B704-631A-0F02192028C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  <p:sp>
        <p:nvSpPr>
          <p:cNvPr id="4" name="바닥글 개체 틀 79">
            <a:extLst>
              <a:ext uri="{FF2B5EF4-FFF2-40B4-BE49-F238E27FC236}">
                <a16:creationId xmlns:a16="http://schemas.microsoft.com/office/drawing/2014/main" id="{E941A2E4-5EFB-0EF0-10FE-11CDB20745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5238" y="6356350"/>
            <a:ext cx="1989007" cy="365125"/>
          </a:xfrm>
        </p:spPr>
        <p:txBody>
          <a:bodyPr rtlCol="0"/>
          <a:lstStyle/>
          <a:p>
            <a:pPr rtl="0"/>
            <a:r>
              <a:rPr lang="ko-KR" altLang="en-US"/>
              <a:t>시나리오에 따른 공정 시뮬레이션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4848748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7E1C88-627C-4655-A4FB-0BB02EDB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075" y="1671639"/>
            <a:ext cx="5111750" cy="1204912"/>
          </a:xfrm>
        </p:spPr>
        <p:txBody>
          <a:bodyPr rtlCol="0"/>
          <a:lstStyle/>
          <a:p>
            <a:pPr rtl="0"/>
            <a:r>
              <a:rPr lang="ko-KR" altLang="en-US" dirty="0"/>
              <a:t>시뮬레이션 결과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33634FE-ADF0-4BC3-A0A9-447EA9DD09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3660774"/>
            <a:ext cx="5111750" cy="152558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ko-KR" altLang="en-US" dirty="0"/>
              <a:t>각 시나리오별 생산량</a:t>
            </a:r>
            <a:endParaRPr lang="en-US" altLang="ko-KR" dirty="0"/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ko-KR" altLang="en-US" dirty="0"/>
              <a:t>각 시나리오별 설비 상태 비율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각 시나리오별</a:t>
            </a:r>
            <a:r>
              <a:rPr lang="en-US" altLang="ko-KR" dirty="0"/>
              <a:t> </a:t>
            </a:r>
            <a:r>
              <a:rPr lang="ko-KR" altLang="en-US" dirty="0"/>
              <a:t>버퍼 평균</a:t>
            </a:r>
            <a:endParaRPr lang="en-US" altLang="ko-KR" dirty="0"/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ko-KR" altLang="en-US" dirty="0"/>
              <a:t>각 시나리오별 설비 비율</a:t>
            </a:r>
            <a:endParaRPr lang="en-US" altLang="ko-KR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23C3221-5F04-4CA7-A86A-EEA8566A1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46</a:t>
            </a:fld>
            <a:endParaRPr lang="ko-KR" altLang="en-US" dirty="0"/>
          </a:p>
        </p:txBody>
      </p:sp>
      <p:sp>
        <p:nvSpPr>
          <p:cNvPr id="7" name="날짜 개체 틀 10">
            <a:extLst>
              <a:ext uri="{FF2B5EF4-FFF2-40B4-BE49-F238E27FC236}">
                <a16:creationId xmlns:a16="http://schemas.microsoft.com/office/drawing/2014/main" id="{42516890-027D-06D5-8F21-8981CE43DC8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  <p:sp>
        <p:nvSpPr>
          <p:cNvPr id="8" name="바닥글 개체 틀 79">
            <a:extLst>
              <a:ext uri="{FF2B5EF4-FFF2-40B4-BE49-F238E27FC236}">
                <a16:creationId xmlns:a16="http://schemas.microsoft.com/office/drawing/2014/main" id="{CE109C28-57BB-3778-0312-70156E2030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5238" y="6356350"/>
            <a:ext cx="1989007" cy="365125"/>
          </a:xfrm>
        </p:spPr>
        <p:txBody>
          <a:bodyPr rtlCol="0"/>
          <a:lstStyle/>
          <a:p>
            <a:pPr rtl="0"/>
            <a:r>
              <a:rPr lang="ko-KR" altLang="en-US"/>
              <a:t>시나리오에 따른 공정 시뮬레이션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4637220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차트이(가) 표시된 사진&#10;&#10;자동 생성된 설명">
            <a:extLst>
              <a:ext uri="{FF2B5EF4-FFF2-40B4-BE49-F238E27FC236}">
                <a16:creationId xmlns:a16="http://schemas.microsoft.com/office/drawing/2014/main" id="{52E8204D-7A18-6EE1-2479-F4C812208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3700" y="2052000"/>
            <a:ext cx="6885670" cy="41364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98803CF3-733C-937F-668A-44A2F3E04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3700" y="892177"/>
            <a:ext cx="8421688" cy="1325563"/>
          </a:xfrm>
        </p:spPr>
        <p:txBody>
          <a:bodyPr anchor="ctr">
            <a:normAutofit/>
          </a:bodyPr>
          <a:lstStyle/>
          <a:p>
            <a:pPr marL="285750" indent="-285750" rtl="0"/>
            <a:r>
              <a:rPr lang="ko-KR" altLang="en-US" dirty="0"/>
              <a:t>각 시나리오별 생산량</a:t>
            </a:r>
            <a:endParaRPr lang="en-US" altLang="ko-KR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8FB7D19-B4F3-7C12-EDDA-D1177DCE33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ko-KR" altLang="en-US" noProof="0" dirty="0"/>
              <a:t>시나리오에 따른 공정 시뮬레이션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B5740C5-796A-4F0D-3C5C-550843FA4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altLang="ko-KR" noProof="0" smtClean="0"/>
              <a:pPr>
                <a:spcAft>
                  <a:spcPts val="600"/>
                </a:spcAft>
              </a:pPr>
              <a:t>47</a:t>
            </a:fld>
            <a:endParaRPr lang="ko-KR" altLang="en-US" noProof="0"/>
          </a:p>
        </p:txBody>
      </p:sp>
      <p:sp>
        <p:nvSpPr>
          <p:cNvPr id="3" name="날짜 개체 틀 10">
            <a:extLst>
              <a:ext uri="{FF2B5EF4-FFF2-40B4-BE49-F238E27FC236}">
                <a16:creationId xmlns:a16="http://schemas.microsoft.com/office/drawing/2014/main" id="{AEA60258-931C-7759-327D-277CC7D0138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</p:spTree>
    <p:extLst>
      <p:ext uri="{BB962C8B-B14F-4D97-AF65-F5344CB8AC3E}">
        <p14:creationId xmlns:p14="http://schemas.microsoft.com/office/powerpoint/2010/main" val="172635149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803CF3-733C-937F-668A-44A2F3E04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3700" y="892177"/>
            <a:ext cx="8421688" cy="1325563"/>
          </a:xfrm>
        </p:spPr>
        <p:txBody>
          <a:bodyPr anchor="ctr">
            <a:normAutofit/>
          </a:bodyPr>
          <a:lstStyle/>
          <a:p>
            <a:pPr rtl="0"/>
            <a:r>
              <a:rPr lang="ko-KR" altLang="en-US" dirty="0"/>
              <a:t>각 시나리오별 설비 상태 비율</a:t>
            </a:r>
            <a:endParaRPr lang="en-US" altLang="ko-KR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8FB7D19-B4F3-7C12-EDDA-D1177DCE33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ko-KR" altLang="en-US" noProof="0" dirty="0"/>
              <a:t>시나리오에 따른 공정 시뮬레이션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B5740C5-796A-4F0D-3C5C-550843FA4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altLang="ko-KR" noProof="0" smtClean="0"/>
              <a:pPr>
                <a:spcAft>
                  <a:spcPts val="600"/>
                </a:spcAft>
              </a:pPr>
              <a:t>48</a:t>
            </a:fld>
            <a:endParaRPr lang="ko-KR" altLang="en-US" noProof="0"/>
          </a:p>
        </p:txBody>
      </p:sp>
      <p:pic>
        <p:nvPicPr>
          <p:cNvPr id="6" name="그림 5" descr="차트, 파이 차트이(가) 표시된 사진&#10;&#10;자동 생성된 설명">
            <a:extLst>
              <a:ext uri="{FF2B5EF4-FFF2-40B4-BE49-F238E27FC236}">
                <a16:creationId xmlns:a16="http://schemas.microsoft.com/office/drawing/2014/main" id="{D0F93A44-8417-4541-7BF1-B8DB8D8226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3700" y="2052000"/>
            <a:ext cx="7674769" cy="4135130"/>
          </a:xfrm>
          <a:prstGeom prst="rect">
            <a:avLst/>
          </a:prstGeom>
        </p:spPr>
      </p:pic>
      <p:sp>
        <p:nvSpPr>
          <p:cNvPr id="3" name="날짜 개체 틀 10">
            <a:extLst>
              <a:ext uri="{FF2B5EF4-FFF2-40B4-BE49-F238E27FC236}">
                <a16:creationId xmlns:a16="http://schemas.microsoft.com/office/drawing/2014/main" id="{C9B8CB84-D1D4-F354-00F3-C209BCE1A03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</p:spTree>
    <p:extLst>
      <p:ext uri="{BB962C8B-B14F-4D97-AF65-F5344CB8AC3E}">
        <p14:creationId xmlns:p14="http://schemas.microsoft.com/office/powerpoint/2010/main" val="378861448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803CF3-733C-937F-668A-44A2F3E04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3700" y="892177"/>
            <a:ext cx="8421688" cy="1325563"/>
          </a:xfrm>
        </p:spPr>
        <p:txBody>
          <a:bodyPr anchor="ctr">
            <a:normAutofit/>
          </a:bodyPr>
          <a:lstStyle/>
          <a:p>
            <a:pPr rtl="0"/>
            <a:r>
              <a:rPr lang="ko-KR" altLang="en-US" dirty="0"/>
              <a:t>각 시나리오별 설비 상태 비율</a:t>
            </a:r>
            <a:endParaRPr lang="en-US" altLang="ko-KR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8FB7D19-B4F3-7C12-EDDA-D1177DCE33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ko-KR" altLang="en-US" noProof="0" dirty="0"/>
              <a:t>시나리오에 따른 공정 시뮬레이션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B5740C5-796A-4F0D-3C5C-550843FA4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altLang="ko-KR" noProof="0" smtClean="0"/>
              <a:pPr>
                <a:spcAft>
                  <a:spcPts val="600"/>
                </a:spcAft>
              </a:pPr>
              <a:t>49</a:t>
            </a:fld>
            <a:endParaRPr lang="ko-KR" altLang="en-US" noProof="0"/>
          </a:p>
        </p:txBody>
      </p:sp>
      <p:pic>
        <p:nvPicPr>
          <p:cNvPr id="4" name="그림 3" descr="차트, 파이 차트이(가) 표시된 사진&#10;&#10;자동 생성된 설명">
            <a:extLst>
              <a:ext uri="{FF2B5EF4-FFF2-40B4-BE49-F238E27FC236}">
                <a16:creationId xmlns:a16="http://schemas.microsoft.com/office/drawing/2014/main" id="{8F1225C5-04CC-F1B3-FED8-9994C33932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4000" y="2052000"/>
            <a:ext cx="7677126" cy="4136400"/>
          </a:xfrm>
          <a:prstGeom prst="rect">
            <a:avLst/>
          </a:prstGeom>
        </p:spPr>
      </p:pic>
      <p:sp>
        <p:nvSpPr>
          <p:cNvPr id="3" name="날짜 개체 틀 10">
            <a:extLst>
              <a:ext uri="{FF2B5EF4-FFF2-40B4-BE49-F238E27FC236}">
                <a16:creationId xmlns:a16="http://schemas.microsoft.com/office/drawing/2014/main" id="{9E6A28F6-6B31-86DA-7771-FD801A7AA0D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</p:spTree>
    <p:extLst>
      <p:ext uri="{BB962C8B-B14F-4D97-AF65-F5344CB8AC3E}">
        <p14:creationId xmlns:p14="http://schemas.microsoft.com/office/powerpoint/2010/main" val="33982938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8F5609C-D1DD-A0B8-324E-3513E430F5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4000" y="-7200"/>
            <a:ext cx="8649361" cy="6357600"/>
          </a:xfrm>
          <a:prstGeom prst="rect">
            <a:avLst/>
          </a:prstGeom>
        </p:spPr>
      </p:pic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5878310-BC97-8647-7137-147E9CEEB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altLang="ko-KR" noProof="0" smtClean="0"/>
              <a:pPr/>
              <a:t>5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893BDC96-B618-D0AB-15D5-BD2FB255B9DA}"/>
              </a:ext>
            </a:extLst>
          </p:cNvPr>
          <p:cNvSpPr txBox="1">
            <a:spLocks/>
          </p:cNvSpPr>
          <p:nvPr/>
        </p:nvSpPr>
        <p:spPr>
          <a:xfrm>
            <a:off x="101925" y="5509419"/>
            <a:ext cx="4082142" cy="585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dirty="0"/>
              <a:t>프로젝트 진행 달력</a:t>
            </a:r>
          </a:p>
        </p:txBody>
      </p:sp>
      <p:sp>
        <p:nvSpPr>
          <p:cNvPr id="3" name="날짜 개체 틀 10">
            <a:extLst>
              <a:ext uri="{FF2B5EF4-FFF2-40B4-BE49-F238E27FC236}">
                <a16:creationId xmlns:a16="http://schemas.microsoft.com/office/drawing/2014/main" id="{05758D05-CC18-32A3-C907-610CAA5DBEE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  <p:sp>
        <p:nvSpPr>
          <p:cNvPr id="4" name="바닥글 개체 틀 7">
            <a:extLst>
              <a:ext uri="{FF2B5EF4-FFF2-40B4-BE49-F238E27FC236}">
                <a16:creationId xmlns:a16="http://schemas.microsoft.com/office/drawing/2014/main" id="{79F78BB6-0B61-9FF6-2F45-9AF95AF6C7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ko-KR" altLang="en-US" noProof="0" dirty="0"/>
              <a:t>시나리오에 따른 공정 시뮬레이션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761231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803CF3-733C-937F-668A-44A2F3E04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3700" y="892177"/>
            <a:ext cx="8421688" cy="1325563"/>
          </a:xfrm>
        </p:spPr>
        <p:txBody>
          <a:bodyPr anchor="ctr">
            <a:normAutofit/>
          </a:bodyPr>
          <a:lstStyle/>
          <a:p>
            <a:pPr rtl="0"/>
            <a:r>
              <a:rPr lang="ko-KR" altLang="en-US" dirty="0"/>
              <a:t>각 시나리오별 설비 상태 비율</a:t>
            </a:r>
            <a:endParaRPr lang="en-US" altLang="ko-KR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8FB7D19-B4F3-7C12-EDDA-D1177DCE33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ko-KR" altLang="en-US" noProof="0" dirty="0"/>
              <a:t>시나리오에 따른 공정 시뮬레이션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B5740C5-796A-4F0D-3C5C-550843FA4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altLang="ko-KR" noProof="0" smtClean="0"/>
              <a:pPr>
                <a:spcAft>
                  <a:spcPts val="600"/>
                </a:spcAft>
              </a:pPr>
              <a:t>50</a:t>
            </a:fld>
            <a:endParaRPr lang="ko-KR" altLang="en-US" noProof="0"/>
          </a:p>
        </p:txBody>
      </p:sp>
      <p:pic>
        <p:nvPicPr>
          <p:cNvPr id="4" name="그림 3" descr="차트, 파이 차트이(가) 표시된 사진&#10;&#10;자동 생성된 설명">
            <a:extLst>
              <a:ext uri="{FF2B5EF4-FFF2-40B4-BE49-F238E27FC236}">
                <a16:creationId xmlns:a16="http://schemas.microsoft.com/office/drawing/2014/main" id="{BA0AC497-C471-773B-C196-EEC42FB852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4000" y="2053229"/>
            <a:ext cx="7677126" cy="4136400"/>
          </a:xfrm>
          <a:prstGeom prst="rect">
            <a:avLst/>
          </a:prstGeom>
        </p:spPr>
      </p:pic>
      <p:sp>
        <p:nvSpPr>
          <p:cNvPr id="3" name="날짜 개체 틀 10">
            <a:extLst>
              <a:ext uri="{FF2B5EF4-FFF2-40B4-BE49-F238E27FC236}">
                <a16:creationId xmlns:a16="http://schemas.microsoft.com/office/drawing/2014/main" id="{29F7AAF0-3918-DA2B-A2E7-F8BD9085C07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</p:spTree>
    <p:extLst>
      <p:ext uri="{BB962C8B-B14F-4D97-AF65-F5344CB8AC3E}">
        <p14:creationId xmlns:p14="http://schemas.microsoft.com/office/powerpoint/2010/main" val="209098387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803CF3-733C-937F-668A-44A2F3E04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3700" y="892177"/>
            <a:ext cx="8421688" cy="1325563"/>
          </a:xfrm>
        </p:spPr>
        <p:txBody>
          <a:bodyPr anchor="ctr">
            <a:normAutofit/>
          </a:bodyPr>
          <a:lstStyle/>
          <a:p>
            <a:r>
              <a:rPr lang="ko-KR" altLang="en-US" dirty="0"/>
              <a:t>각 시나리오별</a:t>
            </a:r>
            <a:r>
              <a:rPr lang="en-US" altLang="ko-KR" dirty="0"/>
              <a:t> </a:t>
            </a:r>
            <a:r>
              <a:rPr lang="ko-KR" altLang="en-US" dirty="0"/>
              <a:t>버퍼 평균</a:t>
            </a:r>
            <a:endParaRPr lang="en-US" altLang="ko-KR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8FB7D19-B4F3-7C12-EDDA-D1177DCE33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ko-KR" altLang="en-US" noProof="0" dirty="0"/>
              <a:t>시나리오에 따른 공정 시뮬레이션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B5740C5-796A-4F0D-3C5C-550843FA4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altLang="ko-KR" noProof="0" smtClean="0"/>
              <a:pPr>
                <a:spcAft>
                  <a:spcPts val="600"/>
                </a:spcAft>
              </a:pPr>
              <a:t>51</a:t>
            </a:fld>
            <a:endParaRPr lang="ko-KR" altLang="en-US" noProof="0"/>
          </a:p>
        </p:txBody>
      </p:sp>
      <p:pic>
        <p:nvPicPr>
          <p:cNvPr id="5" name="그림 4" descr="차트이(가) 표시된 사진&#10;&#10;자동 생성된 설명">
            <a:extLst>
              <a:ext uri="{FF2B5EF4-FFF2-40B4-BE49-F238E27FC236}">
                <a16:creationId xmlns:a16="http://schemas.microsoft.com/office/drawing/2014/main" id="{314BE4BC-69D5-B73C-C58F-CF8F825401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4000" y="2053229"/>
            <a:ext cx="6881504" cy="4136400"/>
          </a:xfrm>
          <a:prstGeom prst="rect">
            <a:avLst/>
          </a:prstGeom>
        </p:spPr>
      </p:pic>
      <p:sp>
        <p:nvSpPr>
          <p:cNvPr id="3" name="날짜 개체 틀 10">
            <a:extLst>
              <a:ext uri="{FF2B5EF4-FFF2-40B4-BE49-F238E27FC236}">
                <a16:creationId xmlns:a16="http://schemas.microsoft.com/office/drawing/2014/main" id="{927949E4-4878-60F4-74AD-4C44305C73C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</p:spTree>
    <p:extLst>
      <p:ext uri="{BB962C8B-B14F-4D97-AF65-F5344CB8AC3E}">
        <p14:creationId xmlns:p14="http://schemas.microsoft.com/office/powerpoint/2010/main" val="51746740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차트이(가) 표시된 사진&#10;&#10;자동 생성된 설명">
            <a:extLst>
              <a:ext uri="{FF2B5EF4-FFF2-40B4-BE49-F238E27FC236}">
                <a16:creationId xmlns:a16="http://schemas.microsoft.com/office/drawing/2014/main" id="{31335BA9-3342-7368-0901-CEFD5E420F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3700" y="2053230"/>
            <a:ext cx="6885668" cy="4136399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98803CF3-733C-937F-668A-44A2F3E04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3700" y="892177"/>
            <a:ext cx="8421688" cy="1325563"/>
          </a:xfrm>
        </p:spPr>
        <p:txBody>
          <a:bodyPr anchor="ctr">
            <a:normAutofit/>
          </a:bodyPr>
          <a:lstStyle/>
          <a:p>
            <a:r>
              <a:rPr lang="ko-KR" altLang="en-US" dirty="0"/>
              <a:t>각 시나리오별</a:t>
            </a:r>
            <a:r>
              <a:rPr lang="en-US" altLang="ko-KR" dirty="0"/>
              <a:t> </a:t>
            </a:r>
            <a:r>
              <a:rPr lang="ko-KR" altLang="en-US" dirty="0"/>
              <a:t>버퍼 평균</a:t>
            </a:r>
            <a:endParaRPr lang="en-US" altLang="ko-KR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8FB7D19-B4F3-7C12-EDDA-D1177DCE33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ko-KR" altLang="en-US" noProof="0" dirty="0"/>
              <a:t>시나리오에 따른 공정 시뮬레이션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B5740C5-796A-4F0D-3C5C-550843FA4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altLang="ko-KR" noProof="0" smtClean="0"/>
              <a:pPr>
                <a:spcAft>
                  <a:spcPts val="600"/>
                </a:spcAft>
              </a:pPr>
              <a:t>52</a:t>
            </a:fld>
            <a:endParaRPr lang="ko-KR" altLang="en-US" noProof="0"/>
          </a:p>
        </p:txBody>
      </p:sp>
      <p:sp>
        <p:nvSpPr>
          <p:cNvPr id="3" name="날짜 개체 틀 10">
            <a:extLst>
              <a:ext uri="{FF2B5EF4-FFF2-40B4-BE49-F238E27FC236}">
                <a16:creationId xmlns:a16="http://schemas.microsoft.com/office/drawing/2014/main" id="{845AB605-0617-50EB-7214-C54D536D865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</p:spTree>
    <p:extLst>
      <p:ext uri="{BB962C8B-B14F-4D97-AF65-F5344CB8AC3E}">
        <p14:creationId xmlns:p14="http://schemas.microsoft.com/office/powerpoint/2010/main" val="188601391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차트이(가) 표시된 사진&#10;&#10;자동 생성된 설명">
            <a:extLst>
              <a:ext uri="{FF2B5EF4-FFF2-40B4-BE49-F238E27FC236}">
                <a16:creationId xmlns:a16="http://schemas.microsoft.com/office/drawing/2014/main" id="{48B9BBAE-C6F8-0086-3098-5364B4373D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3700" y="2053230"/>
            <a:ext cx="6885668" cy="4136399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98803CF3-733C-937F-668A-44A2F3E04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3700" y="892177"/>
            <a:ext cx="8421688" cy="1325563"/>
          </a:xfrm>
        </p:spPr>
        <p:txBody>
          <a:bodyPr anchor="ctr">
            <a:normAutofit/>
          </a:bodyPr>
          <a:lstStyle/>
          <a:p>
            <a:r>
              <a:rPr lang="ko-KR" altLang="en-US" dirty="0"/>
              <a:t>각 시나리오별</a:t>
            </a:r>
            <a:r>
              <a:rPr lang="en-US" altLang="ko-KR" dirty="0"/>
              <a:t> </a:t>
            </a:r>
            <a:r>
              <a:rPr lang="ko-KR" altLang="en-US" dirty="0"/>
              <a:t>버퍼 평균</a:t>
            </a:r>
            <a:endParaRPr lang="en-US" altLang="ko-KR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8FB7D19-B4F3-7C12-EDDA-D1177DCE33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ko-KR" altLang="en-US" noProof="0" dirty="0"/>
              <a:t>시나리오에 따른 공정 시뮬레이션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B5740C5-796A-4F0D-3C5C-550843FA4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altLang="ko-KR" noProof="0" smtClean="0"/>
              <a:pPr>
                <a:spcAft>
                  <a:spcPts val="600"/>
                </a:spcAft>
              </a:pPr>
              <a:t>53</a:t>
            </a:fld>
            <a:endParaRPr lang="ko-KR" altLang="en-US" noProof="0"/>
          </a:p>
        </p:txBody>
      </p:sp>
      <p:sp>
        <p:nvSpPr>
          <p:cNvPr id="3" name="날짜 개체 틀 10">
            <a:extLst>
              <a:ext uri="{FF2B5EF4-FFF2-40B4-BE49-F238E27FC236}">
                <a16:creationId xmlns:a16="http://schemas.microsoft.com/office/drawing/2014/main" id="{53B167E3-09AD-4DAC-B4AB-8ED8544C77D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</p:spTree>
    <p:extLst>
      <p:ext uri="{BB962C8B-B14F-4D97-AF65-F5344CB8AC3E}">
        <p14:creationId xmlns:p14="http://schemas.microsoft.com/office/powerpoint/2010/main" val="61417498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803CF3-733C-937F-668A-44A2F3E04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3700" y="892177"/>
            <a:ext cx="8421688" cy="1325563"/>
          </a:xfrm>
        </p:spPr>
        <p:txBody>
          <a:bodyPr anchor="ctr">
            <a:normAutofit/>
          </a:bodyPr>
          <a:lstStyle/>
          <a:p>
            <a:pPr rtl="0"/>
            <a:r>
              <a:rPr lang="ko-KR" altLang="en-US" dirty="0"/>
              <a:t>각 시나리오별 설비 비율</a:t>
            </a:r>
            <a:endParaRPr lang="en-US" altLang="ko-KR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8FB7D19-B4F3-7C12-EDDA-D1177DCE33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ko-KR" altLang="en-US" noProof="0" dirty="0"/>
              <a:t>시나리오에 따른 공정 시뮬레이션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B5740C5-796A-4F0D-3C5C-550843FA4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altLang="ko-KR" noProof="0" smtClean="0"/>
              <a:pPr>
                <a:spcAft>
                  <a:spcPts val="600"/>
                </a:spcAft>
              </a:pPr>
              <a:t>54</a:t>
            </a:fld>
            <a:endParaRPr lang="ko-KR" altLang="en-US" noProof="0"/>
          </a:p>
        </p:txBody>
      </p:sp>
      <p:pic>
        <p:nvPicPr>
          <p:cNvPr id="10" name="그림 9" descr="차트, 파이 차트이(가) 표시된 사진&#10;&#10;자동 생성된 설명">
            <a:extLst>
              <a:ext uri="{FF2B5EF4-FFF2-40B4-BE49-F238E27FC236}">
                <a16:creationId xmlns:a16="http://schemas.microsoft.com/office/drawing/2014/main" id="{8DCEF06B-2691-9F14-7C4C-009F6E0E89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7" y="2003022"/>
            <a:ext cx="4580357" cy="2751539"/>
          </a:xfrm>
          <a:prstGeom prst="rect">
            <a:avLst/>
          </a:prstGeom>
        </p:spPr>
      </p:pic>
      <p:pic>
        <p:nvPicPr>
          <p:cNvPr id="12" name="그림 11" descr="차트, 파이 차트이(가) 표시된 사진&#10;&#10;자동 생성된 설명">
            <a:extLst>
              <a:ext uri="{FF2B5EF4-FFF2-40B4-BE49-F238E27FC236}">
                <a16:creationId xmlns:a16="http://schemas.microsoft.com/office/drawing/2014/main" id="{73C7D40B-3718-CF6B-8DF1-41FB31FCB7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1698" y="2003018"/>
            <a:ext cx="4580357" cy="2751539"/>
          </a:xfrm>
          <a:prstGeom prst="rect">
            <a:avLst/>
          </a:prstGeom>
        </p:spPr>
      </p:pic>
      <p:pic>
        <p:nvPicPr>
          <p:cNvPr id="4" name="그림 3" descr="차트, 파이 차트이(가) 표시된 사진&#10;&#10;자동 생성된 설명">
            <a:extLst>
              <a:ext uri="{FF2B5EF4-FFF2-40B4-BE49-F238E27FC236}">
                <a16:creationId xmlns:a16="http://schemas.microsoft.com/office/drawing/2014/main" id="{5D4B38B4-5377-9055-2F0B-06E05DEA5F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4716" y="2003018"/>
            <a:ext cx="4580357" cy="2751539"/>
          </a:xfrm>
          <a:prstGeom prst="rect">
            <a:avLst/>
          </a:prstGeom>
        </p:spPr>
      </p:pic>
      <p:sp>
        <p:nvSpPr>
          <p:cNvPr id="3" name="날짜 개체 틀 10">
            <a:extLst>
              <a:ext uri="{FF2B5EF4-FFF2-40B4-BE49-F238E27FC236}">
                <a16:creationId xmlns:a16="http://schemas.microsoft.com/office/drawing/2014/main" id="{134FABB1-A911-11BD-F8DE-320BB5E237D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</p:spTree>
    <p:extLst>
      <p:ext uri="{BB962C8B-B14F-4D97-AF65-F5344CB8AC3E}">
        <p14:creationId xmlns:p14="http://schemas.microsoft.com/office/powerpoint/2010/main" val="327618302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7E1C88-627C-4655-A4FB-0BB02EDB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075" y="1671639"/>
            <a:ext cx="5111750" cy="1204912"/>
          </a:xfrm>
        </p:spPr>
        <p:txBody>
          <a:bodyPr rtlCol="0"/>
          <a:lstStyle/>
          <a:p>
            <a:pPr rtl="0"/>
            <a:r>
              <a:rPr lang="ko-KR" altLang="en-US" dirty="0"/>
              <a:t>데이터 분석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33634FE-ADF0-4BC3-A0A9-447EA9DD09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3660774"/>
            <a:ext cx="5111750" cy="152558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ko-KR" altLang="en-US" dirty="0"/>
              <a:t>데이터분석</a:t>
            </a:r>
            <a:endParaRPr lang="en-US" altLang="ko-KR" dirty="0"/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ko-KR" altLang="en-US" dirty="0"/>
              <a:t>시나리오 </a:t>
            </a:r>
            <a:r>
              <a:rPr lang="en-US" altLang="ko-KR" dirty="0"/>
              <a:t>4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23C3221-5F04-4CA7-A86A-EEA8566A1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55</a:t>
            </a:fld>
            <a:endParaRPr lang="ko-KR" altLang="en-US" dirty="0"/>
          </a:p>
        </p:txBody>
      </p:sp>
      <p:sp>
        <p:nvSpPr>
          <p:cNvPr id="8" name="날짜 개체 틀 10">
            <a:extLst>
              <a:ext uri="{FF2B5EF4-FFF2-40B4-BE49-F238E27FC236}">
                <a16:creationId xmlns:a16="http://schemas.microsoft.com/office/drawing/2014/main" id="{944CCA41-9ADF-28D5-117D-8A73C809667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  <p:sp>
        <p:nvSpPr>
          <p:cNvPr id="9" name="바닥글 개체 틀 79">
            <a:extLst>
              <a:ext uri="{FF2B5EF4-FFF2-40B4-BE49-F238E27FC236}">
                <a16:creationId xmlns:a16="http://schemas.microsoft.com/office/drawing/2014/main" id="{E4E4B7AE-3848-AF17-6BB0-A879C2FA47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5238" y="6356350"/>
            <a:ext cx="1989007" cy="365125"/>
          </a:xfrm>
        </p:spPr>
        <p:txBody>
          <a:bodyPr rtlCol="0"/>
          <a:lstStyle/>
          <a:p>
            <a:pPr rtl="0"/>
            <a:r>
              <a:rPr lang="ko-KR" altLang="en-US"/>
              <a:t>시나리오에 따른 공정 시뮬레이션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3370934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ED1D9F-231D-65AE-A04E-ADC5FBF3DE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데이터분석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AF62DBF-5EEF-064F-5E42-89BC8866137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/>
              <a:t>시나리오 </a:t>
            </a:r>
            <a:r>
              <a:rPr lang="en-US" altLang="ko-KR" dirty="0"/>
              <a:t>1</a:t>
            </a:r>
            <a:r>
              <a:rPr lang="ko-KR" altLang="en-US" dirty="0"/>
              <a:t> </a:t>
            </a:r>
            <a:r>
              <a:rPr lang="ko-KR" altLang="en-US" dirty="0" err="1"/>
              <a:t>통과량이</a:t>
            </a:r>
            <a:r>
              <a:rPr lang="ko-KR" altLang="en-US" dirty="0"/>
              <a:t> 최고가 아닌 이유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46F6464-F759-05E7-3D5E-04D497F6B86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ko-KR" altLang="en-US" dirty="0"/>
              <a:t>각 시나리오별</a:t>
            </a:r>
            <a:r>
              <a:rPr lang="en-US" altLang="ko-KR" dirty="0"/>
              <a:t> </a:t>
            </a:r>
            <a:r>
              <a:rPr lang="ko-KR" altLang="en-US" dirty="0"/>
              <a:t>버퍼 평균을 보니 시나리오 </a:t>
            </a:r>
            <a:r>
              <a:rPr lang="en-US" altLang="ko-KR" dirty="0"/>
              <a:t>1</a:t>
            </a:r>
            <a:r>
              <a:rPr lang="ko-KR" altLang="en-US" dirty="0"/>
              <a:t>의 </a:t>
            </a:r>
            <a:r>
              <a:rPr lang="en-US" altLang="ko-KR" dirty="0"/>
              <a:t>STOCK</a:t>
            </a:r>
            <a:r>
              <a:rPr lang="ko-KR" altLang="en-US" dirty="0"/>
              <a:t>이 최고 지연됨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8261DAD-2710-2D0D-74EA-60E77FD39BD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/>
              <a:t>시나리오 </a:t>
            </a:r>
            <a:r>
              <a:rPr lang="en-US" altLang="ko-KR" dirty="0"/>
              <a:t>1 STOCK</a:t>
            </a:r>
            <a:r>
              <a:rPr lang="ko-KR" altLang="en-US" dirty="0"/>
              <a:t>이 최고 지연되는 이유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EEAF2EE2-4D98-7038-38FC-26929277091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altLang="ko-KR" dirty="0"/>
              <a:t>STOCK</a:t>
            </a:r>
            <a:r>
              <a:rPr lang="ko-KR" altLang="en-US" dirty="0"/>
              <a:t>이 가장 부하가 심한 설비인데 </a:t>
            </a:r>
            <a:r>
              <a:rPr lang="en-US" altLang="ko-KR" dirty="0"/>
              <a:t>1</a:t>
            </a:r>
            <a:r>
              <a:rPr lang="ko-KR" altLang="en-US" dirty="0" err="1"/>
              <a:t>개뿐</a:t>
            </a:r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56253992-3B5A-4A83-AE53-3F56FDDA0B0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/>
              <a:t>시나리오 </a:t>
            </a:r>
            <a:r>
              <a:rPr lang="en-US" altLang="ko-KR" dirty="0"/>
              <a:t>1</a:t>
            </a:r>
            <a:r>
              <a:rPr lang="ko-KR" altLang="en-US" dirty="0"/>
              <a:t>에 </a:t>
            </a:r>
            <a:r>
              <a:rPr lang="en-US" altLang="ko-KR" dirty="0"/>
              <a:t>STOCK</a:t>
            </a:r>
            <a:r>
              <a:rPr lang="ko-KR" altLang="en-US" dirty="0"/>
              <a:t>을 추가한다면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3C467425-B8B6-79A3-C35B-DBF598B5D65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ko-KR" altLang="en-US" dirty="0"/>
              <a:t>시나리오 </a:t>
            </a:r>
            <a:r>
              <a:rPr lang="en-US" altLang="ko-KR" dirty="0"/>
              <a:t>1</a:t>
            </a:r>
            <a:r>
              <a:rPr lang="ko-KR" altLang="en-US" dirty="0"/>
              <a:t>에 </a:t>
            </a:r>
            <a:r>
              <a:rPr lang="en-US" altLang="ko-KR" dirty="0"/>
              <a:t>STOCK</a:t>
            </a:r>
            <a:r>
              <a:rPr lang="ko-KR" altLang="en-US" dirty="0"/>
              <a:t>을 추가한 시나리오 </a:t>
            </a:r>
            <a:r>
              <a:rPr lang="en-US" altLang="ko-KR" dirty="0"/>
              <a:t>4 </a:t>
            </a:r>
            <a:r>
              <a:rPr lang="ko-KR" altLang="en-US" dirty="0"/>
              <a:t>제작해서 실험</a:t>
            </a:r>
          </a:p>
        </p:txBody>
      </p:sp>
      <p:sp>
        <p:nvSpPr>
          <p:cNvPr id="9" name="날짜 개체 틀 8">
            <a:extLst>
              <a:ext uri="{FF2B5EF4-FFF2-40B4-BE49-F238E27FC236}">
                <a16:creationId xmlns:a16="http://schemas.microsoft.com/office/drawing/2014/main" id="{EC8EEBB7-AEA0-1B98-0FF2-A9B225412BF8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2161478" cy="365125"/>
          </a:xfrm>
        </p:spPr>
        <p:txBody>
          <a:bodyPr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  <p:sp>
        <p:nvSpPr>
          <p:cNvPr id="10" name="바닥글 개체 틀 9">
            <a:extLst>
              <a:ext uri="{FF2B5EF4-FFF2-40B4-BE49-F238E27FC236}">
                <a16:creationId xmlns:a16="http://schemas.microsoft.com/office/drawing/2014/main" id="{AA9D69B1-06F4-C3CF-E36F-4A5BED6B7948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ko-KR" altLang="en-US" noProof="0" dirty="0"/>
              <a:t>시나리오에 따른 공정 시뮬레이션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4DA8A26D-54B1-A7CC-362C-D2A51948BBE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B5CEABB6-07DC-46E8-9B57-56EC44A396E5}" type="slidenum">
              <a:rPr lang="en-US" altLang="ko-KR" noProof="0" smtClean="0"/>
              <a:pPr/>
              <a:t>56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1914748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C8B473-489D-17B4-FEFA-EB5597058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/>
              <a:t>시나리오 설계</a:t>
            </a:r>
            <a:endParaRPr lang="en-US" altLang="ko-KR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0120814-95E2-4431-63FC-2904D40AD8A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0" y="1035553"/>
            <a:ext cx="12192000" cy="496888"/>
          </a:xfrm>
        </p:spPr>
        <p:txBody>
          <a:bodyPr/>
          <a:lstStyle/>
          <a:p>
            <a:pPr algn="ctr"/>
            <a:r>
              <a:rPr lang="ko-KR" altLang="en-US" dirty="0"/>
              <a:t>시나리오 </a:t>
            </a:r>
            <a:r>
              <a:rPr lang="en-US" altLang="ko-KR" dirty="0"/>
              <a:t>4</a:t>
            </a:r>
            <a:r>
              <a:rPr lang="ko-KR" altLang="en-US" dirty="0"/>
              <a:t>번</a:t>
            </a:r>
            <a:endParaRPr lang="en-US" altLang="ko-KR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0E2B4C0-9744-8E0B-F3DA-48273DBEA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noProof="0" dirty="0"/>
              <a:t>시나리오에 따른 공정 시뮬레이션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92422A0-428A-5C60-0E02-2C064D665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altLang="ko-KR" noProof="0" smtClean="0"/>
              <a:pPr/>
              <a:t>57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 descr="도표이(가) 표시된 사진&#10;&#10;자동 생성된 설명">
            <a:extLst>
              <a:ext uri="{FF2B5EF4-FFF2-40B4-BE49-F238E27FC236}">
                <a16:creationId xmlns:a16="http://schemas.microsoft.com/office/drawing/2014/main" id="{F27503E8-DD12-347D-5A52-3567881D9A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15908"/>
            <a:ext cx="12192000" cy="5426184"/>
          </a:xfrm>
          <a:prstGeom prst="rect">
            <a:avLst/>
          </a:prstGeom>
        </p:spPr>
      </p:pic>
      <p:sp>
        <p:nvSpPr>
          <p:cNvPr id="4" name="날짜 개체 틀 10">
            <a:extLst>
              <a:ext uri="{FF2B5EF4-FFF2-40B4-BE49-F238E27FC236}">
                <a16:creationId xmlns:a16="http://schemas.microsoft.com/office/drawing/2014/main" id="{55116905-4643-D5B5-4314-6B13AB10608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</p:spTree>
    <p:extLst>
      <p:ext uri="{BB962C8B-B14F-4D97-AF65-F5344CB8AC3E}">
        <p14:creationId xmlns:p14="http://schemas.microsoft.com/office/powerpoint/2010/main" val="101829688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차트이(가) 표시된 사진&#10;&#10;자동 생성된 설명">
            <a:extLst>
              <a:ext uri="{FF2B5EF4-FFF2-40B4-BE49-F238E27FC236}">
                <a16:creationId xmlns:a16="http://schemas.microsoft.com/office/drawing/2014/main" id="{B115405C-FFC0-D365-D19B-2FC18D4EB7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3700" y="2053230"/>
            <a:ext cx="6883622" cy="413517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98803CF3-733C-937F-668A-44A2F3E04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3700" y="892177"/>
            <a:ext cx="8421688" cy="1325563"/>
          </a:xfrm>
        </p:spPr>
        <p:txBody>
          <a:bodyPr anchor="ctr">
            <a:normAutofit/>
          </a:bodyPr>
          <a:lstStyle/>
          <a:p>
            <a:pPr marL="285750" indent="-285750" rtl="0"/>
            <a:r>
              <a:rPr lang="ko-KR" altLang="en-US" dirty="0"/>
              <a:t>각 시나리오별 생산량</a:t>
            </a:r>
            <a:endParaRPr lang="en-US" altLang="ko-KR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8FB7D19-B4F3-7C12-EDDA-D1177DCE33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ko-KR" altLang="en-US" noProof="0" dirty="0"/>
              <a:t>시나리오에 따른 공정 시뮬레이션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B5740C5-796A-4F0D-3C5C-550843FA4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altLang="ko-KR" noProof="0" smtClean="0"/>
              <a:pPr>
                <a:spcAft>
                  <a:spcPts val="600"/>
                </a:spcAft>
              </a:pPr>
              <a:t>58</a:t>
            </a:fld>
            <a:endParaRPr lang="ko-KR" altLang="en-US" noProof="0"/>
          </a:p>
        </p:txBody>
      </p:sp>
      <p:sp>
        <p:nvSpPr>
          <p:cNvPr id="3" name="날짜 개체 틀 10">
            <a:extLst>
              <a:ext uri="{FF2B5EF4-FFF2-40B4-BE49-F238E27FC236}">
                <a16:creationId xmlns:a16="http://schemas.microsoft.com/office/drawing/2014/main" id="{522244F0-2DC7-144F-9247-69C21447B0C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</p:spTree>
    <p:extLst>
      <p:ext uri="{BB962C8B-B14F-4D97-AF65-F5344CB8AC3E}">
        <p14:creationId xmlns:p14="http://schemas.microsoft.com/office/powerpoint/2010/main" val="2837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803CF3-733C-937F-668A-44A2F3E04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3700" y="892177"/>
            <a:ext cx="8421688" cy="1325563"/>
          </a:xfrm>
        </p:spPr>
        <p:txBody>
          <a:bodyPr anchor="ctr">
            <a:normAutofit/>
          </a:bodyPr>
          <a:lstStyle/>
          <a:p>
            <a:pPr rtl="0"/>
            <a:r>
              <a:rPr lang="ko-KR" altLang="en-US" dirty="0"/>
              <a:t>각 시나리오별 설비 상태 비율</a:t>
            </a:r>
            <a:endParaRPr lang="en-US" altLang="ko-KR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8FB7D19-B4F3-7C12-EDDA-D1177DCE33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ko-KR" altLang="en-US" noProof="0" dirty="0"/>
              <a:t>시나리오에 따른 공정 시뮬레이션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B5740C5-796A-4F0D-3C5C-550843FA4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altLang="ko-KR" noProof="0" smtClean="0"/>
              <a:pPr>
                <a:spcAft>
                  <a:spcPts val="600"/>
                </a:spcAft>
              </a:pPr>
              <a:t>59</a:t>
            </a:fld>
            <a:endParaRPr lang="ko-KR" altLang="en-US" noProof="0"/>
          </a:p>
        </p:txBody>
      </p:sp>
      <p:pic>
        <p:nvPicPr>
          <p:cNvPr id="4" name="그림 3" descr="차트, 파이 차트이(가) 표시된 사진&#10;&#10;자동 생성된 설명">
            <a:extLst>
              <a:ext uri="{FF2B5EF4-FFF2-40B4-BE49-F238E27FC236}">
                <a16:creationId xmlns:a16="http://schemas.microsoft.com/office/drawing/2014/main" id="{F8718B93-BD26-FFCC-BDCD-09AA605642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3699" y="2051999"/>
            <a:ext cx="6833755" cy="4137641"/>
          </a:xfrm>
          <a:prstGeom prst="rect">
            <a:avLst/>
          </a:prstGeom>
        </p:spPr>
      </p:pic>
      <p:sp>
        <p:nvSpPr>
          <p:cNvPr id="5" name="날짜 개체 틀 10">
            <a:extLst>
              <a:ext uri="{FF2B5EF4-FFF2-40B4-BE49-F238E27FC236}">
                <a16:creationId xmlns:a16="http://schemas.microsoft.com/office/drawing/2014/main" id="{83DC51E8-6CEC-2673-8629-1C3F96BD1B6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</p:spTree>
    <p:extLst>
      <p:ext uri="{BB962C8B-B14F-4D97-AF65-F5344CB8AC3E}">
        <p14:creationId xmlns:p14="http://schemas.microsoft.com/office/powerpoint/2010/main" val="10242058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CAEE93-8585-46D4-A7EC-F184E317C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075" y="1671639"/>
            <a:ext cx="5111750" cy="1204912"/>
          </a:xfrm>
        </p:spPr>
        <p:txBody>
          <a:bodyPr rtlCol="0" anchor="b">
            <a:normAutofit/>
          </a:bodyPr>
          <a:lstStyle/>
          <a:p>
            <a:pPr rtl="0"/>
            <a:r>
              <a:rPr lang="ko-KR" altLang="en-US" dirty="0"/>
              <a:t>설계 </a:t>
            </a:r>
            <a:r>
              <a:rPr lang="en-US" altLang="ko-KR" dirty="0"/>
              <a:t>- </a:t>
            </a:r>
            <a:r>
              <a:rPr lang="ko-KR" altLang="en-US" dirty="0"/>
              <a:t>안형석</a:t>
            </a:r>
            <a:endParaRPr lang="en-US" altLang="ko-KR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BE36C52F-404D-61A2-BB23-F64B050BAC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3660774"/>
            <a:ext cx="5111750" cy="1525588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시나리오 설계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상태천이도</a:t>
            </a:r>
            <a:endParaRPr lang="en-US" altLang="ko-KR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EDCFF82-B70F-4971-9182-7C3AEA3CF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fld id="{B5CEABB6-07DC-46E8-9B57-56EC44A396E5}" type="slidenum">
              <a:rPr lang="en-US" altLang="ko-KR" smtClean="0"/>
              <a:pPr rtl="0">
                <a:spcAft>
                  <a:spcPts val="600"/>
                </a:spcAft>
              </a:pPr>
              <a:t>6</a:t>
            </a:fld>
            <a:endParaRPr lang="ko-KR" altLang="en-US"/>
          </a:p>
        </p:txBody>
      </p:sp>
      <p:sp>
        <p:nvSpPr>
          <p:cNvPr id="4" name="날짜 개체 틀 10">
            <a:extLst>
              <a:ext uri="{FF2B5EF4-FFF2-40B4-BE49-F238E27FC236}">
                <a16:creationId xmlns:a16="http://schemas.microsoft.com/office/drawing/2014/main" id="{75927B6C-14C2-43C0-E8F6-1797A74EA69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  <p:sp>
        <p:nvSpPr>
          <p:cNvPr id="8" name="바닥글 개체 틀 79">
            <a:extLst>
              <a:ext uri="{FF2B5EF4-FFF2-40B4-BE49-F238E27FC236}">
                <a16:creationId xmlns:a16="http://schemas.microsoft.com/office/drawing/2014/main" id="{12D160B4-499B-D277-554B-E9574FF03F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5238" y="6356350"/>
            <a:ext cx="1989007" cy="365125"/>
          </a:xfrm>
        </p:spPr>
        <p:txBody>
          <a:bodyPr rtlCol="0"/>
          <a:lstStyle/>
          <a:p>
            <a:pPr rtl="0"/>
            <a:r>
              <a:rPr lang="ko-KR" altLang="en-US" dirty="0"/>
              <a:t>시나리오에 따른 공정 시뮬레이션</a:t>
            </a:r>
          </a:p>
        </p:txBody>
      </p:sp>
    </p:spTree>
    <p:extLst>
      <p:ext uri="{BB962C8B-B14F-4D97-AF65-F5344CB8AC3E}">
        <p14:creationId xmlns:p14="http://schemas.microsoft.com/office/powerpoint/2010/main" val="78017359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차트이(가) 표시된 사진&#10;&#10;자동 생성된 설명">
            <a:extLst>
              <a:ext uri="{FF2B5EF4-FFF2-40B4-BE49-F238E27FC236}">
                <a16:creationId xmlns:a16="http://schemas.microsoft.com/office/drawing/2014/main" id="{2AA27A6C-5CB2-5DC9-2A1D-9A5D8895A7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3700" y="2053230"/>
            <a:ext cx="6885668" cy="4136399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98803CF3-733C-937F-668A-44A2F3E04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3700" y="892177"/>
            <a:ext cx="8421688" cy="1325563"/>
          </a:xfrm>
        </p:spPr>
        <p:txBody>
          <a:bodyPr anchor="ctr">
            <a:normAutofit/>
          </a:bodyPr>
          <a:lstStyle/>
          <a:p>
            <a:r>
              <a:rPr lang="ko-KR" altLang="en-US" dirty="0"/>
              <a:t>각 시나리오별</a:t>
            </a:r>
            <a:r>
              <a:rPr lang="en-US" altLang="ko-KR" dirty="0"/>
              <a:t> </a:t>
            </a:r>
            <a:r>
              <a:rPr lang="ko-KR" altLang="en-US" dirty="0"/>
              <a:t>버퍼 평균</a:t>
            </a:r>
            <a:endParaRPr lang="en-US" altLang="ko-KR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8FB7D19-B4F3-7C12-EDDA-D1177DCE33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ko-KR" altLang="en-US" noProof="0" dirty="0"/>
              <a:t>시나리오에 따른 공정 시뮬레이션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B5740C5-796A-4F0D-3C5C-550843FA4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altLang="ko-KR" noProof="0" smtClean="0"/>
              <a:pPr>
                <a:spcAft>
                  <a:spcPts val="600"/>
                </a:spcAft>
              </a:pPr>
              <a:t>60</a:t>
            </a:fld>
            <a:endParaRPr lang="ko-KR" altLang="en-US" noProof="0"/>
          </a:p>
        </p:txBody>
      </p:sp>
      <p:sp>
        <p:nvSpPr>
          <p:cNvPr id="6" name="날짜 개체 틀 10">
            <a:extLst>
              <a:ext uri="{FF2B5EF4-FFF2-40B4-BE49-F238E27FC236}">
                <a16:creationId xmlns:a16="http://schemas.microsoft.com/office/drawing/2014/main" id="{EAC7BF68-ED18-95D0-5E72-C3E9EFFA798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</p:spTree>
    <p:extLst>
      <p:ext uri="{BB962C8B-B14F-4D97-AF65-F5344CB8AC3E}">
        <p14:creationId xmlns:p14="http://schemas.microsoft.com/office/powerpoint/2010/main" val="292013270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7E1C88-627C-4655-A4FB-0BB02EDB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075" y="1668423"/>
            <a:ext cx="5111750" cy="1204912"/>
          </a:xfrm>
        </p:spPr>
        <p:txBody>
          <a:bodyPr rtlCol="0"/>
          <a:lstStyle/>
          <a:p>
            <a:pPr rtl="0"/>
            <a:r>
              <a:rPr lang="ko-KR" altLang="en-US" dirty="0"/>
              <a:t>프로젝트 결론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33634FE-ADF0-4BC3-A0A9-447EA9DD09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3660774"/>
            <a:ext cx="5111750" cy="152558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ko-KR" altLang="en-US" dirty="0"/>
              <a:t>데이터분석</a:t>
            </a:r>
            <a:endParaRPr lang="en-US" altLang="ko-KR" dirty="0"/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ko-KR" altLang="en-US" dirty="0"/>
              <a:t>시나리오 </a:t>
            </a:r>
            <a:r>
              <a:rPr lang="en-US" altLang="ko-KR" dirty="0"/>
              <a:t>4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23C3221-5F04-4CA7-A86A-EEA8566A1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61</a:t>
            </a:fld>
            <a:endParaRPr lang="ko-KR" altLang="en-US" dirty="0"/>
          </a:p>
        </p:txBody>
      </p:sp>
      <p:sp>
        <p:nvSpPr>
          <p:cNvPr id="8" name="날짜 개체 틀 10">
            <a:extLst>
              <a:ext uri="{FF2B5EF4-FFF2-40B4-BE49-F238E27FC236}">
                <a16:creationId xmlns:a16="http://schemas.microsoft.com/office/drawing/2014/main" id="{944CCA41-9ADF-28D5-117D-8A73C809667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  <p:sp>
        <p:nvSpPr>
          <p:cNvPr id="9" name="바닥글 개체 틀 79">
            <a:extLst>
              <a:ext uri="{FF2B5EF4-FFF2-40B4-BE49-F238E27FC236}">
                <a16:creationId xmlns:a16="http://schemas.microsoft.com/office/drawing/2014/main" id="{E4E4B7AE-3848-AF17-6BB0-A879C2FA47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5238" y="6356350"/>
            <a:ext cx="1989007" cy="365125"/>
          </a:xfrm>
        </p:spPr>
        <p:txBody>
          <a:bodyPr rtlCol="0"/>
          <a:lstStyle/>
          <a:p>
            <a:pPr rtl="0"/>
            <a:r>
              <a:rPr lang="ko-KR" altLang="en-US"/>
              <a:t>시나리오에 따른 공정 시뮬레이션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3674187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892177"/>
            <a:ext cx="8421688" cy="1325563"/>
          </a:xfrm>
        </p:spPr>
        <p:txBody>
          <a:bodyPr rtlCol="0"/>
          <a:lstStyle/>
          <a:p>
            <a:pPr rtl="0"/>
            <a:r>
              <a:rPr lang="ko-KR" altLang="en-US" dirty="0">
                <a:solidFill>
                  <a:schemeClr val="tx1"/>
                </a:solidFill>
              </a:rPr>
              <a:t>프로젝트 결론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4A2EB3F-4D60-451F-8F45-7D6654D2FC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85900" y="2563123"/>
            <a:ext cx="4031945" cy="365125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rtl="0"/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C1C80FB-53F9-42EE-B1E6-D0F998EC5DF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485664" y="3070348"/>
            <a:ext cx="4031030" cy="1057308"/>
          </a:xfrm>
        </p:spPr>
        <p:txBody>
          <a:bodyPr rtlCol="0"/>
          <a:lstStyle/>
          <a:p>
            <a:pPr rtl="0"/>
            <a:r>
              <a:rPr lang="ko-KR" altLang="en-US" dirty="0"/>
              <a:t>당사의 제품은 소비자의 삶을 더 편리하게 만들며</a:t>
            </a:r>
            <a:r>
              <a:rPr lang="en-US" altLang="ko-KR" dirty="0"/>
              <a:t>, </a:t>
            </a:r>
            <a:r>
              <a:rPr lang="ko-KR" altLang="en-US" dirty="0"/>
              <a:t>시장의 어떤 다른 제품도 동일한 기능을 제공하지 않습니다</a:t>
            </a:r>
            <a:r>
              <a:rPr lang="en-US" altLang="ko-KR" dirty="0"/>
              <a:t>.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81BA2B5-6A90-4204-ABDD-7183FBB03A0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673004" y="2563123"/>
            <a:ext cx="4031945" cy="365125"/>
          </a:xfrm>
        </p:spPr>
        <p:txBody>
          <a:bodyPr rtlCol="0">
            <a:normAutofit lnSpcReduction="10000"/>
          </a:bodyPr>
          <a:lstStyle/>
          <a:p>
            <a:pPr rtl="0"/>
            <a:r>
              <a:rPr lang="ko-KR" altLang="en-US"/>
              <a:t>대상 고객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7E7D4C34-22A0-4D54-A07D-E1E9A11463E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673143" y="3070348"/>
            <a:ext cx="4031030" cy="1057308"/>
          </a:xfrm>
        </p:spPr>
        <p:txBody>
          <a:bodyPr rtlCol="0"/>
          <a:lstStyle/>
          <a:p>
            <a:pPr rtl="0"/>
            <a:r>
              <a:rPr lang="ko-KR" altLang="en-US"/>
              <a:t>대상 그룹은 </a:t>
            </a:r>
            <a:r>
              <a:rPr lang="en-US" altLang="ko-KR"/>
              <a:t>Z</a:t>
            </a:r>
            <a:r>
              <a:rPr lang="ko-KR" altLang="en-US"/>
              <a:t>세대</a:t>
            </a:r>
            <a:r>
              <a:rPr lang="en-US" altLang="ko-KR"/>
              <a:t>(18~25</a:t>
            </a:r>
            <a:r>
              <a:rPr lang="ko-KR" altLang="en-US"/>
              <a:t>세</a:t>
            </a:r>
            <a:r>
              <a:rPr lang="en-US" altLang="ko-KR"/>
              <a:t>)</a:t>
            </a:r>
            <a:r>
              <a:rPr lang="ko-KR" altLang="en-US"/>
              <a:t>임</a:t>
            </a:r>
          </a:p>
          <a:p>
            <a:pPr rtl="0"/>
            <a:endParaRPr lang="ko-KR" altLang="en-US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301D392D-FB66-47A0-B628-5ADE822A2CF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485899" y="4319431"/>
            <a:ext cx="4031945" cy="365125"/>
          </a:xfrm>
        </p:spPr>
        <p:txBody>
          <a:bodyPr rtlCol="0">
            <a:normAutofit lnSpcReduction="10000"/>
          </a:bodyPr>
          <a:lstStyle/>
          <a:p>
            <a:pPr rtl="0"/>
            <a:r>
              <a:rPr lang="ko-KR" altLang="en-US"/>
              <a:t>비용 절감</a:t>
            </a:r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51C26CE0-2506-4B44-A26F-C12BFA5B18B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486412" y="4826656"/>
            <a:ext cx="4031030" cy="1057308"/>
          </a:xfrm>
        </p:spPr>
        <p:txBody>
          <a:bodyPr rtlCol="0"/>
          <a:lstStyle/>
          <a:p>
            <a:pPr rtl="0"/>
            <a:r>
              <a:rPr lang="ko-KR" altLang="en-US"/>
              <a:t>교체 제품에 대한 비용 절감 </a:t>
            </a:r>
          </a:p>
          <a:p>
            <a:pPr rtl="0"/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868F40F8-BF35-45E9-B3DD-5436362D746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672630" y="4319431"/>
            <a:ext cx="4031945" cy="365125"/>
          </a:xfrm>
        </p:spPr>
        <p:txBody>
          <a:bodyPr rtlCol="0">
            <a:normAutofit lnSpcReduction="10000"/>
          </a:bodyPr>
          <a:lstStyle/>
          <a:p>
            <a:pPr rtl="0"/>
            <a:r>
              <a:rPr lang="ko-KR" altLang="en-US"/>
              <a:t>편리성</a:t>
            </a:r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7F39C97C-2DDC-4706-B96C-B02FAE53A42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673143" y="4826656"/>
            <a:ext cx="4031030" cy="1057308"/>
          </a:xfrm>
        </p:spPr>
        <p:txBody>
          <a:bodyPr rtlCol="0"/>
          <a:lstStyle/>
          <a:p>
            <a:pPr rtl="0"/>
            <a:r>
              <a:rPr lang="ko-KR" altLang="en-US"/>
              <a:t>고객에게 필요한 대상 정보를 제공하는 간단한 디자인</a:t>
            </a:r>
          </a:p>
        </p:txBody>
      </p:sp>
      <p:sp>
        <p:nvSpPr>
          <p:cNvPr id="80" name="날짜 개체 틀 79">
            <a:extLst>
              <a:ext uri="{FF2B5EF4-FFF2-40B4-BE49-F238E27FC236}">
                <a16:creationId xmlns:a16="http://schemas.microsoft.com/office/drawing/2014/main" id="{BC1F9D86-85D8-4FD0-B0D3-47D778722782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ko-KR" altLang="en-US" dirty="0"/>
              <a:t> </a:t>
            </a:r>
            <a:r>
              <a:rPr lang="en-US" altLang="ko-KR" dirty="0"/>
              <a:t>, </a:t>
            </a:r>
            <a:r>
              <a:rPr lang="ko-KR" altLang="en-US" dirty="0"/>
              <a:t>김건호</a:t>
            </a:r>
          </a:p>
        </p:txBody>
      </p:sp>
      <p:sp>
        <p:nvSpPr>
          <p:cNvPr id="81" name="바닥글 개체 틀 80">
            <a:extLst>
              <a:ext uri="{FF2B5EF4-FFF2-40B4-BE49-F238E27FC236}">
                <a16:creationId xmlns:a16="http://schemas.microsoft.com/office/drawing/2014/main" id="{E94F1D24-E4A1-4B59-B57E-A28453963B88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ko-KR" altLang="en-US" dirty="0"/>
              <a:t>시나리오에 따른 공정 시뮬레이션</a:t>
            </a:r>
          </a:p>
        </p:txBody>
      </p:sp>
      <p:sp>
        <p:nvSpPr>
          <p:cNvPr id="82" name="슬라이드 번호 개체 틀 81">
            <a:extLst>
              <a:ext uri="{FF2B5EF4-FFF2-40B4-BE49-F238E27FC236}">
                <a16:creationId xmlns:a16="http://schemas.microsoft.com/office/drawing/2014/main" id="{CE36A058-BEC2-4BC5-A467-F2EB2A36505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352606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CAEE93-8585-46D4-A7EC-F184E317CB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67200" y="1615736"/>
            <a:ext cx="4179570" cy="1524735"/>
          </a:xfrm>
        </p:spPr>
        <p:txBody>
          <a:bodyPr rtlCol="0"/>
          <a:lstStyle/>
          <a:p>
            <a:pPr rtl="0"/>
            <a:r>
              <a:rPr lang="ko-KR" altLang="en-US" dirty="0">
                <a:solidFill>
                  <a:schemeClr val="tx1"/>
                </a:solidFill>
              </a:rPr>
              <a:t>감사합니다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2DA7980-C870-4C9A-84FA-4120D8AF5DE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199" y="6356350"/>
            <a:ext cx="2121725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DFADE42-1A3F-40C8-A071-E57644F3D8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 rtlCol="0"/>
          <a:lstStyle/>
          <a:p>
            <a:pPr rtl="0"/>
            <a:r>
              <a:rPr lang="ko-KR" altLang="en-US" dirty="0"/>
              <a:t>시나리오에 따른 공정 시뮬레이션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EDCFF82-B70F-4971-9182-7C3AEA3CF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649392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A6F7BB-30A8-4980-AD4A-2FB0B53FA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892177"/>
            <a:ext cx="8421688" cy="1325563"/>
          </a:xfrm>
        </p:spPr>
        <p:txBody>
          <a:bodyPr rtlCol="0"/>
          <a:lstStyle/>
          <a:p>
            <a:pPr rtl="0"/>
            <a:r>
              <a:rPr lang="ko-KR" altLang="en-US" dirty="0"/>
              <a:t>팀 소개</a:t>
            </a:r>
          </a:p>
        </p:txBody>
      </p:sp>
      <p:pic>
        <p:nvPicPr>
          <p:cNvPr id="26" name="그림 개체 틀 25" descr="팀 구성원 얼굴 사진">
            <a:extLst>
              <a:ext uri="{FF2B5EF4-FFF2-40B4-BE49-F238E27FC236}">
                <a16:creationId xmlns:a16="http://schemas.microsoft.com/office/drawing/2014/main" id="{C38F90B4-657F-4EA8-B86E-B9BD2E8B7BB2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87181" y="2886074"/>
            <a:ext cx="1845511" cy="1845511"/>
          </a:xfrm>
        </p:spPr>
      </p:pic>
      <p:sp>
        <p:nvSpPr>
          <p:cNvPr id="24" name="텍스트 개체 틀 23">
            <a:extLst>
              <a:ext uri="{FF2B5EF4-FFF2-40B4-BE49-F238E27FC236}">
                <a16:creationId xmlns:a16="http://schemas.microsoft.com/office/drawing/2014/main" id="{7BAD1FFF-8B97-4CD1-85E7-B7738EAD28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11558" y="5084524"/>
            <a:ext cx="2196619" cy="343061"/>
          </a:xfrm>
        </p:spPr>
        <p:txBody>
          <a:bodyPr rtlCol="0"/>
          <a:lstStyle/>
          <a:p>
            <a:pPr rtl="0"/>
            <a:r>
              <a:rPr lang="ko-KR" altLang="en-US" dirty="0"/>
              <a:t>안형석</a:t>
            </a:r>
          </a:p>
        </p:txBody>
      </p:sp>
      <p:sp>
        <p:nvSpPr>
          <p:cNvPr id="36" name="텍스트 개체 틀 35">
            <a:extLst>
              <a:ext uri="{FF2B5EF4-FFF2-40B4-BE49-F238E27FC236}">
                <a16:creationId xmlns:a16="http://schemas.microsoft.com/office/drawing/2014/main" id="{B76FA389-A54D-4E4B-81DA-DBA175D78FEC}"/>
              </a:ext>
            </a:extLst>
          </p:cNvPr>
          <p:cNvSpPr>
            <a:spLocks noGrp="1"/>
          </p:cNvSpPr>
          <p:nvPr>
            <p:ph type="body" idx="21"/>
          </p:nvPr>
        </p:nvSpPr>
        <p:spPr>
          <a:xfrm>
            <a:off x="1487181" y="5464114"/>
            <a:ext cx="1845511" cy="343061"/>
          </a:xfrm>
        </p:spPr>
        <p:txBody>
          <a:bodyPr rtlCol="0"/>
          <a:lstStyle/>
          <a:p>
            <a:pPr rtl="0"/>
            <a:r>
              <a:rPr lang="ko-KR" altLang="en-US" dirty="0"/>
              <a:t>설계</a:t>
            </a:r>
          </a:p>
        </p:txBody>
      </p:sp>
      <p:pic>
        <p:nvPicPr>
          <p:cNvPr id="47" name="그림 개체 틀 46" descr="팀 구성원 얼굴 사진">
            <a:extLst>
              <a:ext uri="{FF2B5EF4-FFF2-40B4-BE49-F238E27FC236}">
                <a16:creationId xmlns:a16="http://schemas.microsoft.com/office/drawing/2014/main" id="{8AF5260A-2860-4F88-BA4D-70530D3E14AA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36914" y="2886074"/>
            <a:ext cx="1845511" cy="1845511"/>
          </a:xfrm>
        </p:spPr>
      </p:pic>
      <p:sp>
        <p:nvSpPr>
          <p:cNvPr id="33" name="텍스트 개체 틀 32">
            <a:extLst>
              <a:ext uri="{FF2B5EF4-FFF2-40B4-BE49-F238E27FC236}">
                <a16:creationId xmlns:a16="http://schemas.microsoft.com/office/drawing/2014/main" id="{10C8C8C1-99D8-4034-A628-DECEB703BA1D}"/>
              </a:ext>
            </a:extLst>
          </p:cNvPr>
          <p:cNvSpPr>
            <a:spLocks noGrp="1"/>
          </p:cNvSpPr>
          <p:nvPr>
            <p:ph type="body" idx="18"/>
          </p:nvPr>
        </p:nvSpPr>
        <p:spPr>
          <a:xfrm>
            <a:off x="3707607" y="5099206"/>
            <a:ext cx="2145049" cy="343061"/>
          </a:xfrm>
        </p:spPr>
        <p:txBody>
          <a:bodyPr rtlCol="0"/>
          <a:lstStyle/>
          <a:p>
            <a:pPr rtl="0"/>
            <a:r>
              <a:rPr lang="ko-KR" altLang="en-US"/>
              <a:t>심현기</a:t>
            </a:r>
          </a:p>
        </p:txBody>
      </p:sp>
      <p:sp>
        <p:nvSpPr>
          <p:cNvPr id="37" name="텍스트 개체 틀 36">
            <a:extLst>
              <a:ext uri="{FF2B5EF4-FFF2-40B4-BE49-F238E27FC236}">
                <a16:creationId xmlns:a16="http://schemas.microsoft.com/office/drawing/2014/main" id="{65786675-BFC6-4743-BFD3-D64691F771D8}"/>
              </a:ext>
            </a:extLst>
          </p:cNvPr>
          <p:cNvSpPr>
            <a:spLocks noGrp="1"/>
          </p:cNvSpPr>
          <p:nvPr>
            <p:ph type="body" idx="22"/>
          </p:nvPr>
        </p:nvSpPr>
        <p:spPr>
          <a:xfrm>
            <a:off x="3836913" y="5478796"/>
            <a:ext cx="1855949" cy="343061"/>
          </a:xfrm>
        </p:spPr>
        <p:txBody>
          <a:bodyPr rtlCol="0"/>
          <a:lstStyle/>
          <a:p>
            <a:pPr rtl="0"/>
            <a:r>
              <a:rPr lang="ko-KR" altLang="en-US"/>
              <a:t>최고 경영자</a:t>
            </a:r>
          </a:p>
        </p:txBody>
      </p:sp>
      <p:pic>
        <p:nvPicPr>
          <p:cNvPr id="45" name="그림 개체 틀 44" descr="팀 구성원 얼굴 사진">
            <a:extLst>
              <a:ext uri="{FF2B5EF4-FFF2-40B4-BE49-F238E27FC236}">
                <a16:creationId xmlns:a16="http://schemas.microsoft.com/office/drawing/2014/main" id="{4442FA67-BF04-4E45-BFD9-78BF43789E09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27578" y="2886074"/>
            <a:ext cx="1845511" cy="1845511"/>
          </a:xfrm>
        </p:spPr>
      </p:pic>
      <p:sp>
        <p:nvSpPr>
          <p:cNvPr id="34" name="텍스트 개체 틀 33">
            <a:extLst>
              <a:ext uri="{FF2B5EF4-FFF2-40B4-BE49-F238E27FC236}">
                <a16:creationId xmlns:a16="http://schemas.microsoft.com/office/drawing/2014/main" id="{08CA58D6-00FD-4D81-A0F6-215C4D558912}"/>
              </a:ext>
            </a:extLst>
          </p:cNvPr>
          <p:cNvSpPr>
            <a:spLocks noGrp="1"/>
          </p:cNvSpPr>
          <p:nvPr>
            <p:ph type="body" idx="19"/>
          </p:nvPr>
        </p:nvSpPr>
        <p:spPr>
          <a:xfrm>
            <a:off x="6198271" y="5099206"/>
            <a:ext cx="2132985" cy="343061"/>
          </a:xfrm>
        </p:spPr>
        <p:txBody>
          <a:bodyPr rtlCol="0"/>
          <a:lstStyle/>
          <a:p>
            <a:pPr rtl="0"/>
            <a:r>
              <a:rPr lang="ko-KR" altLang="en-US"/>
              <a:t>심희영</a:t>
            </a:r>
          </a:p>
        </p:txBody>
      </p:sp>
      <p:sp>
        <p:nvSpPr>
          <p:cNvPr id="38" name="텍스트 개체 틀 37">
            <a:extLst>
              <a:ext uri="{FF2B5EF4-FFF2-40B4-BE49-F238E27FC236}">
                <a16:creationId xmlns:a16="http://schemas.microsoft.com/office/drawing/2014/main" id="{97062F49-F468-4EA6-B6BF-94BFF89FDCB7}"/>
              </a:ext>
            </a:extLst>
          </p:cNvPr>
          <p:cNvSpPr>
            <a:spLocks noGrp="1"/>
          </p:cNvSpPr>
          <p:nvPr>
            <p:ph type="body" idx="23"/>
          </p:nvPr>
        </p:nvSpPr>
        <p:spPr>
          <a:xfrm>
            <a:off x="6327577" y="5478796"/>
            <a:ext cx="1845511" cy="343061"/>
          </a:xfrm>
        </p:spPr>
        <p:txBody>
          <a:bodyPr rtlCol="0"/>
          <a:lstStyle/>
          <a:p>
            <a:pPr rtl="0"/>
            <a:r>
              <a:rPr lang="ko-KR" altLang="en-US"/>
              <a:t>최고 운영 책임자</a:t>
            </a:r>
          </a:p>
          <a:p>
            <a:pPr rtl="0"/>
            <a:endParaRPr lang="ko-KR" altLang="en-US"/>
          </a:p>
        </p:txBody>
      </p:sp>
      <p:pic>
        <p:nvPicPr>
          <p:cNvPr id="43" name="그림 개체 틀 42" descr="팀 구성원 얼굴 사진">
            <a:extLst>
              <a:ext uri="{FF2B5EF4-FFF2-40B4-BE49-F238E27FC236}">
                <a16:creationId xmlns:a16="http://schemas.microsoft.com/office/drawing/2014/main" id="{F328CD15-EA0E-49AD-A3C6-5798A372AA53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47458" y="2886074"/>
            <a:ext cx="1845511" cy="1845511"/>
          </a:xfrm>
        </p:spPr>
      </p:pic>
      <p:sp>
        <p:nvSpPr>
          <p:cNvPr id="35" name="텍스트 개체 틀 34">
            <a:extLst>
              <a:ext uri="{FF2B5EF4-FFF2-40B4-BE49-F238E27FC236}">
                <a16:creationId xmlns:a16="http://schemas.microsoft.com/office/drawing/2014/main" id="{60D37431-6A3A-47F6-A367-B5ADCF66AE37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8618152" y="5084524"/>
            <a:ext cx="2132984" cy="343061"/>
          </a:xfrm>
        </p:spPr>
        <p:txBody>
          <a:bodyPr rtlCol="0"/>
          <a:lstStyle/>
          <a:p>
            <a:pPr rtl="0"/>
            <a:r>
              <a:rPr lang="ko-KR" altLang="en-US"/>
              <a:t>진현준</a:t>
            </a:r>
          </a:p>
        </p:txBody>
      </p:sp>
      <p:sp>
        <p:nvSpPr>
          <p:cNvPr id="39" name="텍스트 개체 틀 38">
            <a:extLst>
              <a:ext uri="{FF2B5EF4-FFF2-40B4-BE49-F238E27FC236}">
                <a16:creationId xmlns:a16="http://schemas.microsoft.com/office/drawing/2014/main" id="{59D9F00A-8CF0-41E8-9BB6-3B8ECDA55D49}"/>
              </a:ext>
            </a:extLst>
          </p:cNvPr>
          <p:cNvSpPr>
            <a:spLocks noGrp="1"/>
          </p:cNvSpPr>
          <p:nvPr>
            <p:ph type="body" idx="24"/>
          </p:nvPr>
        </p:nvSpPr>
        <p:spPr>
          <a:xfrm>
            <a:off x="8747458" y="5464114"/>
            <a:ext cx="1845510" cy="343061"/>
          </a:xfrm>
        </p:spPr>
        <p:txBody>
          <a:bodyPr rtlCol="0"/>
          <a:lstStyle/>
          <a:p>
            <a:pPr rtl="0"/>
            <a:r>
              <a:rPr lang="ko-KR" altLang="en-US"/>
              <a:t>마케팅 부사장</a:t>
            </a:r>
          </a:p>
          <a:p>
            <a:pPr rtl="0"/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2F9CC1F-102C-49CC-B646-8E6826368A8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ko-KR" altLang="en-US" dirty="0"/>
              <a:t> </a:t>
            </a:r>
            <a:r>
              <a:rPr lang="en-US" altLang="ko-KR" dirty="0"/>
              <a:t>, </a:t>
            </a:r>
            <a:r>
              <a:rPr lang="ko-KR" altLang="en-US" dirty="0"/>
              <a:t>김건호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3808A03-6EC3-48BE-9D18-5A746D0924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ko-KR" altLang="en-US" dirty="0"/>
              <a:t>시나리오에 따른 공정 시뮬레이션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6868410-BE8A-4C98-9C72-20D0A2A6A8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64</a:t>
            </a:fld>
            <a:endParaRPr lang="ko-KR" alt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91FA21-BA28-AA20-D885-EAF19922E6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9733" y="2861815"/>
            <a:ext cx="1400268" cy="18697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7745304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19F29B-F233-48AF-8261-F33A4E079E3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499" y="1020445"/>
            <a:ext cx="3171825" cy="1325563"/>
          </a:xfrm>
        </p:spPr>
        <p:txBody>
          <a:bodyPr rtlCol="0"/>
          <a:lstStyle/>
          <a:p>
            <a:pPr rtl="0"/>
            <a:r>
              <a:rPr lang="ko-KR" altLang="en-US"/>
              <a:t>회사 소개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5E3EA69-4E0E-41BD-8095-A124225A264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499" y="2924175"/>
            <a:ext cx="3171825" cy="2519363"/>
          </a:xfrm>
        </p:spPr>
        <p:txBody>
          <a:bodyPr rtlCol="0">
            <a:normAutofit/>
          </a:bodyPr>
          <a:lstStyle/>
          <a:p>
            <a:pPr rtl="0"/>
            <a:r>
              <a:rPr lang="en-US" altLang="ko-KR"/>
              <a:t>Contoso</a:t>
            </a:r>
            <a:r>
              <a:rPr lang="ko-KR" altLang="en-US"/>
              <a:t>에서는 협업하는 사고를 장려하여 업무 공간의 혁신을 추진할 수 있도록 조직을 지원합니다</a:t>
            </a:r>
            <a:r>
              <a:rPr lang="en-US" altLang="ko-KR"/>
              <a:t>. </a:t>
            </a:r>
            <a:r>
              <a:rPr lang="ko-KR" altLang="en-US"/>
              <a:t>허점을 보완하고 </a:t>
            </a:r>
            <a:r>
              <a:rPr lang="en-US" altLang="ko-KR"/>
              <a:t>Agile </a:t>
            </a:r>
            <a:r>
              <a:rPr lang="ko-KR" altLang="en-US"/>
              <a:t>프레임워크를 활용함으로써 비즈니스가 유기적으로 성장하고 소비자를 우선으로 생각하는 사고방식을 장려합니다</a:t>
            </a:r>
            <a:r>
              <a:rPr lang="en-US" altLang="ko-KR"/>
              <a:t>.</a:t>
            </a:r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B69DF042-37C5-4E09-AA4C-AA66649C953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ko-KR" altLang="en-US" dirty="0"/>
              <a:t> </a:t>
            </a:r>
            <a:r>
              <a:rPr lang="en-US" altLang="ko-KR" dirty="0"/>
              <a:t>, </a:t>
            </a:r>
            <a:r>
              <a:rPr lang="ko-KR" altLang="en-US" dirty="0"/>
              <a:t>김건호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F29EA23-F34E-486A-B8B2-0C30192669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 rtlCol="0"/>
          <a:lstStyle/>
          <a:p>
            <a:pPr rtl="0"/>
            <a:r>
              <a:rPr lang="ko-KR" altLang="en-US" dirty="0"/>
              <a:t>시나리오에 따른 공정 시뮬레이션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28F602C-7F98-4C02-99D4-ED65E00D6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 rtlCol="0"/>
          <a:lstStyle/>
          <a:p>
            <a:pPr rtl="0"/>
            <a:fld id="{19B51A1E-902D-48AF-9020-955120F399B6}" type="slidenum">
              <a:rPr lang="en-ZA" altLang="ko-KR" smtClean="0"/>
              <a:pPr rtl="0"/>
              <a:t>65</a:t>
            </a:fld>
            <a:endParaRPr lang="ko-KR" altLang="en-ZA"/>
          </a:p>
        </p:txBody>
      </p:sp>
    </p:spTree>
    <p:extLst>
      <p:ext uri="{BB962C8B-B14F-4D97-AF65-F5344CB8AC3E}">
        <p14:creationId xmlns:p14="http://schemas.microsoft.com/office/powerpoint/2010/main" val="224349499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892177"/>
            <a:ext cx="8421688" cy="1325563"/>
          </a:xfrm>
        </p:spPr>
        <p:txBody>
          <a:bodyPr rtlCol="0"/>
          <a:lstStyle/>
          <a:p>
            <a:pPr rtl="0"/>
            <a:r>
              <a:rPr lang="ko-KR" altLang="en-US"/>
              <a:t>해결 방법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4A2EB3F-4D60-451F-8F45-7D6654D2FC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85900" y="2563123"/>
            <a:ext cx="4031945" cy="365125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rtl="0"/>
            <a:r>
              <a:rPr lang="ko-KR" altLang="en-US" dirty="0"/>
              <a:t>차이 줄이기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C1C80FB-53F9-42EE-B1E6-D0F998EC5DF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485664" y="3070348"/>
            <a:ext cx="4031030" cy="1057308"/>
          </a:xfrm>
        </p:spPr>
        <p:txBody>
          <a:bodyPr rtlCol="0"/>
          <a:lstStyle/>
          <a:p>
            <a:pPr rtl="0"/>
            <a:r>
              <a:rPr lang="ko-KR" altLang="en-US" dirty="0"/>
              <a:t>당사의 제품은 소비자의 삶을 더 편리하게 만들며</a:t>
            </a:r>
            <a:r>
              <a:rPr lang="en-US" altLang="ko-KR" dirty="0"/>
              <a:t>, </a:t>
            </a:r>
            <a:r>
              <a:rPr lang="ko-KR" altLang="en-US" dirty="0"/>
              <a:t>시장의 어떤 다른 제품도 동일한 기능을 제공하지 않습니다</a:t>
            </a:r>
            <a:r>
              <a:rPr lang="en-US" altLang="ko-KR" dirty="0"/>
              <a:t>.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81BA2B5-6A90-4204-ABDD-7183FBB03A0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673004" y="2563123"/>
            <a:ext cx="4031945" cy="365125"/>
          </a:xfrm>
        </p:spPr>
        <p:txBody>
          <a:bodyPr rtlCol="0">
            <a:normAutofit lnSpcReduction="10000"/>
          </a:bodyPr>
          <a:lstStyle/>
          <a:p>
            <a:pPr rtl="0"/>
            <a:r>
              <a:rPr lang="ko-KR" altLang="en-US"/>
              <a:t>대상 고객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7E7D4C34-22A0-4D54-A07D-E1E9A11463E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673143" y="3070348"/>
            <a:ext cx="4031030" cy="1057308"/>
          </a:xfrm>
        </p:spPr>
        <p:txBody>
          <a:bodyPr rtlCol="0"/>
          <a:lstStyle/>
          <a:p>
            <a:pPr rtl="0"/>
            <a:r>
              <a:rPr lang="ko-KR" altLang="en-US"/>
              <a:t>대상 그룹은 </a:t>
            </a:r>
            <a:r>
              <a:rPr lang="en-US" altLang="ko-KR"/>
              <a:t>Z</a:t>
            </a:r>
            <a:r>
              <a:rPr lang="ko-KR" altLang="en-US"/>
              <a:t>세대</a:t>
            </a:r>
            <a:r>
              <a:rPr lang="en-US" altLang="ko-KR"/>
              <a:t>(18~25</a:t>
            </a:r>
            <a:r>
              <a:rPr lang="ko-KR" altLang="en-US"/>
              <a:t>세</a:t>
            </a:r>
            <a:r>
              <a:rPr lang="en-US" altLang="ko-KR"/>
              <a:t>)</a:t>
            </a:r>
            <a:r>
              <a:rPr lang="ko-KR" altLang="en-US"/>
              <a:t>임</a:t>
            </a:r>
          </a:p>
          <a:p>
            <a:pPr rtl="0"/>
            <a:endParaRPr lang="ko-KR" altLang="en-US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301D392D-FB66-47A0-B628-5ADE822A2CF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485899" y="4319431"/>
            <a:ext cx="4031945" cy="365125"/>
          </a:xfrm>
        </p:spPr>
        <p:txBody>
          <a:bodyPr rtlCol="0">
            <a:normAutofit lnSpcReduction="10000"/>
          </a:bodyPr>
          <a:lstStyle/>
          <a:p>
            <a:pPr rtl="0"/>
            <a:r>
              <a:rPr lang="ko-KR" altLang="en-US"/>
              <a:t>비용 절감</a:t>
            </a:r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51C26CE0-2506-4B44-A26F-C12BFA5B18B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486412" y="4826656"/>
            <a:ext cx="4031030" cy="1057308"/>
          </a:xfrm>
        </p:spPr>
        <p:txBody>
          <a:bodyPr rtlCol="0"/>
          <a:lstStyle/>
          <a:p>
            <a:pPr rtl="0"/>
            <a:r>
              <a:rPr lang="ko-KR" altLang="en-US"/>
              <a:t>교체 제품에 대한 비용 절감 </a:t>
            </a:r>
          </a:p>
          <a:p>
            <a:pPr rtl="0"/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868F40F8-BF35-45E9-B3DD-5436362D746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672630" y="4319431"/>
            <a:ext cx="4031945" cy="365125"/>
          </a:xfrm>
        </p:spPr>
        <p:txBody>
          <a:bodyPr rtlCol="0">
            <a:normAutofit lnSpcReduction="10000"/>
          </a:bodyPr>
          <a:lstStyle/>
          <a:p>
            <a:pPr rtl="0"/>
            <a:r>
              <a:rPr lang="ko-KR" altLang="en-US"/>
              <a:t>편리성</a:t>
            </a:r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7F39C97C-2DDC-4706-B96C-B02FAE53A42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673143" y="4826656"/>
            <a:ext cx="4031030" cy="1057308"/>
          </a:xfrm>
        </p:spPr>
        <p:txBody>
          <a:bodyPr rtlCol="0"/>
          <a:lstStyle/>
          <a:p>
            <a:pPr rtl="0"/>
            <a:r>
              <a:rPr lang="ko-KR" altLang="en-US"/>
              <a:t>고객에게 필요한 대상 정보를 제공하는 간단한 디자인</a:t>
            </a:r>
          </a:p>
        </p:txBody>
      </p:sp>
      <p:sp>
        <p:nvSpPr>
          <p:cNvPr id="80" name="날짜 개체 틀 79">
            <a:extLst>
              <a:ext uri="{FF2B5EF4-FFF2-40B4-BE49-F238E27FC236}">
                <a16:creationId xmlns:a16="http://schemas.microsoft.com/office/drawing/2014/main" id="{BC1F9D86-85D8-4FD0-B0D3-47D778722782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ko-KR" altLang="en-US" dirty="0"/>
              <a:t> </a:t>
            </a:r>
            <a:r>
              <a:rPr lang="en-US" altLang="ko-KR" dirty="0"/>
              <a:t>, </a:t>
            </a:r>
            <a:r>
              <a:rPr lang="ko-KR" altLang="en-US" dirty="0"/>
              <a:t>김건호</a:t>
            </a:r>
          </a:p>
        </p:txBody>
      </p:sp>
      <p:sp>
        <p:nvSpPr>
          <p:cNvPr id="81" name="바닥글 개체 틀 80">
            <a:extLst>
              <a:ext uri="{FF2B5EF4-FFF2-40B4-BE49-F238E27FC236}">
                <a16:creationId xmlns:a16="http://schemas.microsoft.com/office/drawing/2014/main" id="{E94F1D24-E4A1-4B59-B57E-A28453963B88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ko-KR" altLang="en-US" dirty="0"/>
              <a:t>시나리오에 따른 공정 시뮬레이션</a:t>
            </a:r>
          </a:p>
        </p:txBody>
      </p:sp>
      <p:sp>
        <p:nvSpPr>
          <p:cNvPr id="82" name="슬라이드 번호 개체 틀 81">
            <a:extLst>
              <a:ext uri="{FF2B5EF4-FFF2-40B4-BE49-F238E27FC236}">
                <a16:creationId xmlns:a16="http://schemas.microsoft.com/office/drawing/2014/main" id="{CE36A058-BEC2-4BC5-A467-F2EB2A36505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392080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8760" y="4156405"/>
            <a:ext cx="3139440" cy="1325563"/>
          </a:xfrm>
        </p:spPr>
        <p:txBody>
          <a:bodyPr rtlCol="0"/>
          <a:lstStyle/>
          <a:p>
            <a:pPr rtl="0"/>
            <a:r>
              <a:rPr lang="ko-KR" altLang="en-US" dirty="0"/>
              <a:t>제품 개요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4A2EB3F-4D60-451F-8F45-7D6654D2FC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22254" y="1530635"/>
            <a:ext cx="5433204" cy="365125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rtl="0"/>
            <a:r>
              <a:rPr lang="ko-KR" altLang="en-US"/>
              <a:t>고유성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C1C80FB-53F9-42EE-B1E6-D0F998EC5DF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921828" y="1860060"/>
            <a:ext cx="5431971" cy="557950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/>
              <a:t>이 틈새 시장 전용 제품만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81BA2B5-6A90-4204-ABDD-7183FBB03A0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922254" y="2630431"/>
            <a:ext cx="5433204" cy="365125"/>
          </a:xfrm>
        </p:spPr>
        <p:txBody>
          <a:bodyPr rtlCol="0">
            <a:normAutofit lnSpcReduction="10000"/>
          </a:bodyPr>
          <a:lstStyle/>
          <a:p>
            <a:pPr rtl="0"/>
            <a:r>
              <a:rPr lang="ko-KR" altLang="en-US"/>
              <a:t>시장 선점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7E7D4C34-22A0-4D54-A07D-E1E9A11463E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921828" y="2959856"/>
            <a:ext cx="5431971" cy="557950"/>
          </a:xfrm>
        </p:spPr>
        <p:txBody>
          <a:bodyPr rtlCol="0"/>
          <a:lstStyle/>
          <a:p>
            <a:pPr rtl="0"/>
            <a:r>
              <a:rPr lang="ko-KR" altLang="en-US"/>
              <a:t>세련되고 기능적으로 아름답게 디자인된 제품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301D392D-FB66-47A0-B628-5ADE822A2CFF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922254" y="3730227"/>
            <a:ext cx="5433204" cy="365125"/>
          </a:xfrm>
        </p:spPr>
        <p:txBody>
          <a:bodyPr rtlCol="0">
            <a:normAutofit lnSpcReduction="10000"/>
          </a:bodyPr>
          <a:lstStyle/>
          <a:p>
            <a:pPr rtl="0"/>
            <a:r>
              <a:rPr lang="ko-KR" altLang="en-US"/>
              <a:t>테스트됨 </a:t>
            </a:r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51C26CE0-2506-4B44-A26F-C12BFA5B18B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21828" y="4059652"/>
            <a:ext cx="5431971" cy="557950"/>
          </a:xfrm>
        </p:spPr>
        <p:txBody>
          <a:bodyPr rtlCol="0"/>
          <a:lstStyle/>
          <a:p>
            <a:pPr rtl="0"/>
            <a:r>
              <a:rPr lang="ko-KR" altLang="en-US"/>
              <a:t>해당 지역의 대학생과 함께 테스트를 수행함</a:t>
            </a:r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868F40F8-BF35-45E9-B3DD-5436362D746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920106" y="4830024"/>
            <a:ext cx="5433204" cy="365125"/>
          </a:xfrm>
        </p:spPr>
        <p:txBody>
          <a:bodyPr rtlCol="0">
            <a:normAutofit lnSpcReduction="10000"/>
          </a:bodyPr>
          <a:lstStyle/>
          <a:p>
            <a:pPr rtl="0"/>
            <a:r>
              <a:rPr lang="ko-KR" altLang="en-US"/>
              <a:t>정통성</a:t>
            </a:r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7F39C97C-2DDC-4706-B96C-B02FAE53A42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919680" y="5159449"/>
            <a:ext cx="5431971" cy="557950"/>
          </a:xfrm>
        </p:spPr>
        <p:txBody>
          <a:bodyPr rtlCol="0"/>
          <a:lstStyle/>
          <a:p>
            <a:pPr rtl="0"/>
            <a:r>
              <a:rPr lang="ko-KR" altLang="en-US"/>
              <a:t>현장 전문가의 도움과 의견을 활용하여 설계 </a:t>
            </a:r>
          </a:p>
        </p:txBody>
      </p:sp>
      <p:sp>
        <p:nvSpPr>
          <p:cNvPr id="20" name="날짜 개체 틀 19">
            <a:extLst>
              <a:ext uri="{FF2B5EF4-FFF2-40B4-BE49-F238E27FC236}">
                <a16:creationId xmlns:a16="http://schemas.microsoft.com/office/drawing/2014/main" id="{A74D661B-510C-4CF2-BF77-3EAFB649883D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947516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ko-KR" altLang="en-US" dirty="0"/>
              <a:t> </a:t>
            </a:r>
            <a:r>
              <a:rPr lang="en-US" altLang="ko-KR" dirty="0"/>
              <a:t>, </a:t>
            </a:r>
            <a:r>
              <a:rPr lang="ko-KR" altLang="en-US" dirty="0"/>
              <a:t>김건호</a:t>
            </a:r>
          </a:p>
        </p:txBody>
      </p:sp>
      <p:sp>
        <p:nvSpPr>
          <p:cNvPr id="21" name="바닥글 개체 틀 20">
            <a:extLst>
              <a:ext uri="{FF2B5EF4-FFF2-40B4-BE49-F238E27FC236}">
                <a16:creationId xmlns:a16="http://schemas.microsoft.com/office/drawing/2014/main" id="{7E44CAC0-3B5A-49F6-A2CB-0BC80D111A87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161955" y="6356350"/>
            <a:ext cx="3243942" cy="365125"/>
          </a:xfrm>
        </p:spPr>
        <p:txBody>
          <a:bodyPr rtlCol="0"/>
          <a:lstStyle/>
          <a:p>
            <a:pPr rtl="0"/>
            <a:r>
              <a:rPr lang="ko-KR" altLang="en-US" dirty="0"/>
              <a:t>시나리오에 따른 공정 시뮬레이션</a:t>
            </a:r>
          </a:p>
        </p:txBody>
      </p:sp>
      <p:sp>
        <p:nvSpPr>
          <p:cNvPr id="22" name="슬라이드 번호 개체 틀 21">
            <a:extLst>
              <a:ext uri="{FF2B5EF4-FFF2-40B4-BE49-F238E27FC236}">
                <a16:creationId xmlns:a16="http://schemas.microsoft.com/office/drawing/2014/main" id="{5D1BD041-3428-4D62-934F-F3FF6D36F90F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494182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9DE7F2-E890-4744-88DD-A75F5E3005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1350" y="2571235"/>
            <a:ext cx="4179570" cy="1715531"/>
          </a:xfrm>
        </p:spPr>
        <p:txBody>
          <a:bodyPr rtlCol="0"/>
          <a:lstStyle/>
          <a:p>
            <a:pPr rtl="0"/>
            <a:r>
              <a:rPr lang="ko-KR" altLang="en-US"/>
              <a:t>회사 개요</a:t>
            </a:r>
          </a:p>
        </p:txBody>
      </p:sp>
    </p:spTree>
    <p:extLst>
      <p:ext uri="{BB962C8B-B14F-4D97-AF65-F5344CB8AC3E}">
        <p14:creationId xmlns:p14="http://schemas.microsoft.com/office/powerpoint/2010/main" val="70778917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4E0A63-A388-49B1-A04E-27CE9BD62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0169" y="1152771"/>
            <a:ext cx="5431971" cy="846301"/>
          </a:xfrm>
        </p:spPr>
        <p:txBody>
          <a:bodyPr rtlCol="0"/>
          <a:lstStyle/>
          <a:p>
            <a:pPr rtl="0"/>
            <a:r>
              <a:rPr lang="ko"/>
              <a:t>비즈니스 모델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7640DF9D-0C9E-4C5D-9635-6B4DE10CCEE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22254" y="2469515"/>
            <a:ext cx="5433204" cy="365125"/>
          </a:xfrm>
        </p:spPr>
        <p:txBody>
          <a:bodyPr vert="horz" lIns="91440" tIns="45720" rIns="91440" bIns="45720" rtlCol="0" anchor="t">
            <a:noAutofit/>
          </a:bodyPr>
          <a:lstStyle/>
          <a:p>
            <a:pPr rtl="0"/>
            <a:r>
              <a:rPr lang="ko" noProof="1"/>
              <a:t>요약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40297407-CE4E-4284-879D-AEC39571362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921828" y="2798940"/>
            <a:ext cx="5431971" cy="557950"/>
          </a:xfrm>
        </p:spPr>
        <p:txBody>
          <a:bodyPr rtlCol="0">
            <a:normAutofit/>
          </a:bodyPr>
          <a:lstStyle/>
          <a:p>
            <a:pPr rtl="0"/>
            <a:r>
              <a:rPr lang="ko" noProof="1"/>
              <a:t>시장 추세 및 소셜 미디어에 관한 연구를 기반으로 합니다.</a:t>
            </a:r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F5C3A7BE-F7FC-4942-A31A-491A8A80610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922254" y="3569311"/>
            <a:ext cx="5433204" cy="365125"/>
          </a:xfrm>
        </p:spPr>
        <p:txBody>
          <a:bodyPr vert="horz" lIns="91440" tIns="45720" rIns="91440" bIns="45720" rtlCol="0" anchor="t">
            <a:noAutofit/>
          </a:bodyPr>
          <a:lstStyle/>
          <a:p>
            <a:pPr rtl="0"/>
            <a:r>
              <a:rPr lang="ko" noProof="1"/>
              <a:t>디자인</a:t>
            </a:r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95CCE699-03D1-4642-B46A-B14EF17DA18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921828" y="3898736"/>
            <a:ext cx="5431971" cy="557950"/>
          </a:xfrm>
        </p:spPr>
        <p:txBody>
          <a:bodyPr rtlCol="0">
            <a:normAutofit/>
          </a:bodyPr>
          <a:lstStyle/>
          <a:p>
            <a:pPr rtl="0"/>
            <a:r>
              <a:rPr lang="ko" noProof="1"/>
              <a:t>당사는 사람들이 이 틈새 시장 전용 제품을 더 많이 필요로 한다고 생각합니다.</a:t>
            </a:r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BC1DF189-6F2F-4C21-88CC-C82D3D0D147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922254" y="4669107"/>
            <a:ext cx="5433204" cy="365125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rtl="0"/>
            <a:r>
              <a:rPr lang="ko" noProof="1"/>
              <a:t>연구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6E82690-B145-4D4F-B2D1-0B2A8C50FD7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21828" y="4998532"/>
            <a:ext cx="5431971" cy="557950"/>
          </a:xfrm>
        </p:spPr>
        <p:txBody>
          <a:bodyPr rtlCol="0">
            <a:normAutofit/>
          </a:bodyPr>
          <a:lstStyle/>
          <a:p>
            <a:pPr rtl="0"/>
            <a:r>
              <a:rPr lang="ko" noProof="1"/>
              <a:t>미니멀리스트와 편리성 </a:t>
            </a:r>
          </a:p>
        </p:txBody>
      </p:sp>
      <p:sp>
        <p:nvSpPr>
          <p:cNvPr id="32" name="날짜 개체 틀 31">
            <a:extLst>
              <a:ext uri="{FF2B5EF4-FFF2-40B4-BE49-F238E27FC236}">
                <a16:creationId xmlns:a16="http://schemas.microsoft.com/office/drawing/2014/main" id="{D5DB19F8-B538-4965-BA90-ED372B99F5DC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947516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ko-KR" altLang="en-US" dirty="0"/>
              <a:t> </a:t>
            </a:r>
            <a:r>
              <a:rPr lang="en-US" altLang="ko-KR" dirty="0"/>
              <a:t>, </a:t>
            </a:r>
            <a:r>
              <a:rPr lang="ko-KR" altLang="en-US" dirty="0"/>
              <a:t>김건호</a:t>
            </a:r>
            <a:endParaRPr lang="ko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05C44B1-BA82-483C-BD91-F89067442F9E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161955" y="6356350"/>
            <a:ext cx="3243942" cy="365125"/>
          </a:xfrm>
        </p:spPr>
        <p:txBody>
          <a:bodyPr rtlCol="0"/>
          <a:lstStyle/>
          <a:p>
            <a:pPr rtl="0"/>
            <a:r>
              <a:rPr lang="ko-KR" altLang="en-US" dirty="0"/>
              <a:t>시나리오에 따른 공정 시뮬레이션</a:t>
            </a:r>
            <a:endParaRPr lang="ko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9ED4A67-3A46-4F54-A12A-EAE1B53E6457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 rtlCol="0"/>
          <a:lstStyle/>
          <a:p>
            <a:pPr rtl="0"/>
            <a:fld id="{19B51A1E-902D-48AF-9020-955120F399B6}" type="slidenum">
              <a:rPr lang="en-ZA" smtClean="0"/>
              <a:pPr rtl="0"/>
              <a:t>69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0693930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19F29B-F233-48AF-8261-F33A4E079E3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499" y="1745038"/>
            <a:ext cx="3171825" cy="600970"/>
          </a:xfrm>
        </p:spPr>
        <p:txBody>
          <a:bodyPr rtlCol="0"/>
          <a:lstStyle/>
          <a:p>
            <a:pPr rtl="0"/>
            <a:r>
              <a:rPr lang="ko-KR" altLang="en-US" dirty="0">
                <a:solidFill>
                  <a:schemeClr val="tx1"/>
                </a:solidFill>
              </a:rPr>
              <a:t>시나리오 설계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5E3EA69-4E0E-41BD-8095-A124225A264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079" y="2877877"/>
            <a:ext cx="4193489" cy="2519363"/>
          </a:xfrm>
        </p:spPr>
        <p:txBody>
          <a:bodyPr rtlCol="0">
            <a:norm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tx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tx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</a:rPr>
              <a:t>공장의 예시를 </a:t>
            </a:r>
            <a:r>
              <a:rPr lang="en-US" altLang="ko-KR" dirty="0">
                <a:solidFill>
                  <a:schemeClr val="tx1"/>
                </a:solidFill>
              </a:rPr>
              <a:t>3</a:t>
            </a:r>
            <a:r>
              <a:rPr lang="ko-KR" altLang="en-US" dirty="0">
                <a:solidFill>
                  <a:schemeClr val="tx1"/>
                </a:solidFill>
              </a:rPr>
              <a:t>가지 시나리오로 나눠서 설계</a:t>
            </a:r>
            <a:endParaRPr lang="en-US" altLang="ko-KR" dirty="0">
              <a:solidFill>
                <a:schemeClr val="tx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</a:rPr>
              <a:t>시나리오 </a:t>
            </a:r>
            <a:r>
              <a:rPr lang="en-US" altLang="ko-KR" dirty="0">
                <a:solidFill>
                  <a:schemeClr val="tx1"/>
                </a:solidFill>
              </a:rPr>
              <a:t>1</a:t>
            </a:r>
            <a:r>
              <a:rPr lang="ko-KR" altLang="en-US" dirty="0">
                <a:solidFill>
                  <a:schemeClr val="tx1"/>
                </a:solidFill>
              </a:rPr>
              <a:t>에서 </a:t>
            </a:r>
            <a:r>
              <a:rPr lang="en-US" altLang="ko-KR" dirty="0">
                <a:solidFill>
                  <a:schemeClr val="tx1"/>
                </a:solidFill>
              </a:rPr>
              <a:t>3</a:t>
            </a:r>
            <a:r>
              <a:rPr lang="ko-KR" altLang="en-US" dirty="0">
                <a:solidFill>
                  <a:schemeClr val="tx1"/>
                </a:solidFill>
              </a:rPr>
              <a:t>으로 갈 수록 복잡도를 늘림</a:t>
            </a:r>
            <a:endParaRPr lang="en-US" altLang="ko-KR" dirty="0">
              <a:solidFill>
                <a:schemeClr val="tx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F29EA23-F34E-486A-B8B2-0C30192669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 rtlCol="0"/>
          <a:lstStyle/>
          <a:p>
            <a:pPr rtl="0"/>
            <a:r>
              <a:rPr lang="ko-KR" altLang="en-US" dirty="0"/>
              <a:t>시나리오에 따른 공정 시뮬레이션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28F602C-7F98-4C02-99D4-ED65E00D6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 rtlCol="0"/>
          <a:lstStyle/>
          <a:p>
            <a:pPr rtl="0"/>
            <a:fld id="{19B51A1E-902D-48AF-9020-955120F399B6}" type="slidenum">
              <a:rPr lang="en-ZA" altLang="ko-KR" smtClean="0"/>
              <a:pPr rtl="0"/>
              <a:t>7</a:t>
            </a:fld>
            <a:endParaRPr lang="ko-KR" altLang="en-ZA"/>
          </a:p>
        </p:txBody>
      </p:sp>
      <p:sp>
        <p:nvSpPr>
          <p:cNvPr id="8" name="날짜 개체 틀 10">
            <a:extLst>
              <a:ext uri="{FF2B5EF4-FFF2-40B4-BE49-F238E27FC236}">
                <a16:creationId xmlns:a16="http://schemas.microsoft.com/office/drawing/2014/main" id="{9689F17F-6A3A-3573-9923-2DB3F25DFF6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</p:spTree>
    <p:extLst>
      <p:ext uri="{BB962C8B-B14F-4D97-AF65-F5344CB8AC3E}">
        <p14:creationId xmlns:p14="http://schemas.microsoft.com/office/powerpoint/2010/main" val="89424615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E54ABB-4929-4810-950B-2DAEA0A5B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892177"/>
            <a:ext cx="8421688" cy="1325563"/>
          </a:xfrm>
        </p:spPr>
        <p:txBody>
          <a:bodyPr rtlCol="0"/>
          <a:lstStyle/>
          <a:p>
            <a:pPr rtl="0"/>
            <a:r>
              <a:rPr lang="ko-KR" altLang="en-US" dirty="0"/>
              <a:t>시장 개요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112B089-A8F9-45B1-BE6E-EAC10163F0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43104" y="2776936"/>
            <a:ext cx="2882475" cy="823912"/>
          </a:xfrm>
        </p:spPr>
        <p:txBody>
          <a:bodyPr rtlCol="0"/>
          <a:lstStyle/>
          <a:p>
            <a:pPr rtl="0"/>
            <a:r>
              <a:rPr lang="ko-KR" altLang="en-US"/>
              <a:t>₩</a:t>
            </a:r>
            <a:r>
              <a:rPr lang="en-US" altLang="ko-KR"/>
              <a:t>30</a:t>
            </a:r>
            <a:r>
              <a:rPr lang="ko-KR" altLang="en-US"/>
              <a:t>억</a:t>
            </a:r>
            <a:endParaRPr lang="ko-KR" altLang="en-US" dirty="0"/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6B35F89A-6CDF-41F7-BD87-18B45BD733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43104" y="3834606"/>
            <a:ext cx="2882475" cy="1997867"/>
          </a:xfr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ko-KR" altLang="en-US" noProof="1"/>
              <a:t>창조의 자유</a:t>
            </a:r>
            <a:endParaRPr lang="ko-KR" altLang="en-US" dirty="0"/>
          </a:p>
          <a:p>
            <a:pPr rtl="0"/>
            <a:r>
              <a:rPr lang="ko-KR" altLang="en-US" noProof="1"/>
              <a:t>선택적 포괄 시장</a:t>
            </a:r>
          </a:p>
          <a:p>
            <a:pPr rtl="0"/>
            <a:r>
              <a:rPr lang="en-US" altLang="ko-KR" noProof="1"/>
              <a:t>SAM(</a:t>
            </a:r>
            <a:r>
              <a:rPr lang="ko-KR" altLang="en-US" noProof="1"/>
              <a:t>유효 시장</a:t>
            </a:r>
            <a:r>
              <a:rPr lang="en-US" altLang="ko-KR" noProof="1"/>
              <a:t>)</a:t>
            </a:r>
            <a:endParaRPr lang="ko-KR" altLang="en-US" noProof="1"/>
          </a:p>
          <a:p>
            <a:pPr rtl="0"/>
            <a:endParaRPr lang="ko-KR" altLang="en-US" noProof="1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0FE22F9B-4BF8-41DC-8F1C-836B546E59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47665" y="2776936"/>
            <a:ext cx="2896671" cy="823912"/>
          </a:xfrm>
        </p:spPr>
        <p:txBody>
          <a:bodyPr rtlCol="0"/>
          <a:lstStyle/>
          <a:p>
            <a:pPr rtl="0"/>
            <a:r>
              <a:rPr lang="ko-KR" altLang="en-US"/>
              <a:t>₩</a:t>
            </a:r>
            <a:r>
              <a:rPr lang="en-US" altLang="ko-KR"/>
              <a:t>10</a:t>
            </a:r>
            <a:r>
              <a:rPr lang="ko-KR" altLang="en-US"/>
              <a:t>억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5E1C399-8F48-44F5-9461-3C89866D4C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7665" y="3834606"/>
            <a:ext cx="2896671" cy="1997867"/>
          </a:xfrm>
        </p:spPr>
        <p:txBody>
          <a:bodyPr rtlCol="0"/>
          <a:lstStyle/>
          <a:p>
            <a:pPr rtl="0"/>
            <a:r>
              <a:rPr lang="ko-KR" altLang="en-US" dirty="0"/>
              <a:t>구축 기회</a:t>
            </a:r>
          </a:p>
          <a:p>
            <a:pPr rtl="0"/>
            <a:r>
              <a:rPr lang="ko-KR" altLang="en-US" dirty="0"/>
              <a:t>완전 포괄 시장</a:t>
            </a:r>
          </a:p>
          <a:p>
            <a:pPr rtl="0"/>
            <a:r>
              <a:rPr lang="en-US" altLang="ko-KR"/>
              <a:t>TAM(</a:t>
            </a:r>
            <a:r>
              <a:rPr lang="ko-KR" altLang="en-US"/>
              <a:t>전체 시장</a:t>
            </a:r>
            <a:r>
              <a:rPr lang="en-US" altLang="ko-KR"/>
              <a:t>)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CF515C5D-2CDB-4E66-B2B8-1451BC44247F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066421" y="2776936"/>
            <a:ext cx="2882475" cy="823912"/>
          </a:xfr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ko-KR" altLang="en-US"/>
              <a:t>₩</a:t>
            </a:r>
            <a:r>
              <a:rPr lang="en-US" altLang="ko-KR"/>
              <a:t>20</a:t>
            </a:r>
            <a:r>
              <a:rPr lang="ko-KR" altLang="en-US"/>
              <a:t>억</a:t>
            </a:r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E92B9716-8D44-4864-8986-720957B34362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066421" y="3834606"/>
            <a:ext cx="2882475" cy="1997867"/>
          </a:xfrm>
        </p:spPr>
        <p:txBody>
          <a:bodyPr rtlCol="0"/>
          <a:lstStyle/>
          <a:p>
            <a:pPr rtl="0"/>
            <a:r>
              <a:rPr lang="ko-KR" altLang="en-US" noProof="1"/>
              <a:t>경쟁 업체가 거의 없음</a:t>
            </a:r>
          </a:p>
          <a:p>
            <a:pPr rtl="0"/>
            <a:r>
              <a:rPr lang="ko-KR" altLang="en-US" noProof="1"/>
              <a:t>특정 대상 시장</a:t>
            </a:r>
          </a:p>
          <a:p>
            <a:pPr rtl="0"/>
            <a:r>
              <a:rPr lang="en-US" altLang="ko-KR" noProof="1"/>
              <a:t>SOM(</a:t>
            </a:r>
            <a:r>
              <a:rPr lang="ko-KR" altLang="en-US" noProof="1"/>
              <a:t>수익 시장</a:t>
            </a:r>
            <a:r>
              <a:rPr lang="en-US" altLang="ko-KR" noProof="1"/>
              <a:t>)</a:t>
            </a:r>
            <a:endParaRPr lang="ko-KR" altLang="en-US" dirty="0"/>
          </a:p>
          <a:p>
            <a:pPr rtl="0"/>
            <a:endParaRPr lang="ko-KR" altLang="en-US" dirty="0"/>
          </a:p>
        </p:txBody>
      </p:sp>
      <p:sp>
        <p:nvSpPr>
          <p:cNvPr id="9" name="날짜 개체 틀 8">
            <a:extLst>
              <a:ext uri="{FF2B5EF4-FFF2-40B4-BE49-F238E27FC236}">
                <a16:creationId xmlns:a16="http://schemas.microsoft.com/office/drawing/2014/main" id="{7B78F7A0-88C5-4940-B21C-099F472F39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ko-KR" altLang="en-US" dirty="0"/>
              <a:t> </a:t>
            </a:r>
            <a:r>
              <a:rPr lang="en-US" altLang="ko-KR" dirty="0"/>
              <a:t>, </a:t>
            </a:r>
            <a:r>
              <a:rPr lang="ko-KR" altLang="en-US" dirty="0"/>
              <a:t>김건호</a:t>
            </a:r>
          </a:p>
        </p:txBody>
      </p:sp>
      <p:sp>
        <p:nvSpPr>
          <p:cNvPr id="10" name="바닥글 개체 틀 9">
            <a:extLst>
              <a:ext uri="{FF2B5EF4-FFF2-40B4-BE49-F238E27FC236}">
                <a16:creationId xmlns:a16="http://schemas.microsoft.com/office/drawing/2014/main" id="{D2186069-FC8E-433D-9BB4-942220CE8C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ko-KR" altLang="en-US" dirty="0"/>
              <a:t>시나리오에 따른 공정 시뮬레이션</a:t>
            </a:r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BAD5B6F4-0A90-447A-A1AE-D75C934B6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70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2117806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64BC4F-3D59-464A-857E-6F155B368E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892177"/>
            <a:ext cx="8421688" cy="1325563"/>
          </a:xfrm>
        </p:spPr>
        <p:txBody>
          <a:bodyPr rtlCol="0"/>
          <a:lstStyle/>
          <a:p>
            <a:pPr rtl="0"/>
            <a:r>
              <a:rPr lang="ko-KR" altLang="en-US"/>
              <a:t>시장 비교</a:t>
            </a:r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8C1455DF-5CEC-44A2-A92D-8E901D15B7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85157" y="3118405"/>
            <a:ext cx="1696244" cy="823912"/>
          </a:xfrm>
        </p:spPr>
        <p:txBody>
          <a:bodyPr rtlCol="0"/>
          <a:lstStyle/>
          <a:p>
            <a:pPr rtl="0"/>
            <a:r>
              <a:rPr lang="ko-KR" altLang="en-US" sz="3600"/>
              <a:t>₩</a:t>
            </a:r>
            <a:r>
              <a:rPr lang="en-US" altLang="ko-KR" sz="3600"/>
              <a:t>30</a:t>
            </a:r>
            <a:r>
              <a:rPr lang="ko-KR" altLang="en-US" sz="3600"/>
              <a:t>억</a:t>
            </a:r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7C7E7B18-D05F-4C44-8718-8C671160FC98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5296816" y="3118405"/>
            <a:ext cx="1696244" cy="823912"/>
          </a:xfrm>
        </p:spPr>
        <p:txBody>
          <a:bodyPr rtlCol="0"/>
          <a:lstStyle/>
          <a:p>
            <a:pPr rtl="0"/>
            <a:r>
              <a:rPr lang="ko-KR" altLang="en-US" sz="3600"/>
              <a:t>₩</a:t>
            </a:r>
            <a:r>
              <a:rPr lang="en-US" altLang="ko-KR" sz="3600"/>
              <a:t>20</a:t>
            </a:r>
            <a:r>
              <a:rPr lang="ko-KR" altLang="en-US" sz="3600"/>
              <a:t>억</a:t>
            </a:r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C4EAD5C6-02F0-4D27-8D85-1BD5EA833D6F}"/>
              </a:ext>
            </a:extLst>
          </p:cNvPr>
          <p:cNvSpPr>
            <a:spLocks noGrp="1"/>
          </p:cNvSpPr>
          <p:nvPr>
            <p:ph type="body" idx="16"/>
          </p:nvPr>
        </p:nvSpPr>
        <p:spPr>
          <a:xfrm>
            <a:off x="8708476" y="3118405"/>
            <a:ext cx="1696244" cy="823912"/>
          </a:xfrm>
        </p:spPr>
        <p:txBody>
          <a:bodyPr rtlCol="0"/>
          <a:lstStyle/>
          <a:p>
            <a:pPr rtl="0"/>
            <a:r>
              <a:rPr lang="ko-KR" altLang="en-US" sz="3600"/>
              <a:t>₩</a:t>
            </a:r>
            <a:r>
              <a:rPr lang="en-US" altLang="ko-KR" sz="3600"/>
              <a:t>10</a:t>
            </a:r>
            <a:r>
              <a:rPr lang="ko-KR" altLang="en-US" sz="3600"/>
              <a:t>억</a:t>
            </a:r>
          </a:p>
        </p:txBody>
      </p:sp>
      <p:sp>
        <p:nvSpPr>
          <p:cNvPr id="19" name="내용 개체 틀 18">
            <a:extLst>
              <a:ext uri="{FF2B5EF4-FFF2-40B4-BE49-F238E27FC236}">
                <a16:creationId xmlns:a16="http://schemas.microsoft.com/office/drawing/2014/main" id="{791D6145-F7F7-43DE-A16B-BF4F9607D4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29698" y="4824188"/>
            <a:ext cx="3124093" cy="462927"/>
          </a:xfrm>
        </p:spPr>
        <p:txBody>
          <a:bodyPr rtlCol="0"/>
          <a:lstStyle/>
          <a:p>
            <a:pPr rtl="0"/>
            <a:r>
              <a:rPr lang="ko-KR" altLang="en-US"/>
              <a:t>구축 기회</a:t>
            </a:r>
          </a:p>
        </p:txBody>
      </p:sp>
      <p:sp>
        <p:nvSpPr>
          <p:cNvPr id="22" name="내용 개체 틀 21">
            <a:extLst>
              <a:ext uri="{FF2B5EF4-FFF2-40B4-BE49-F238E27FC236}">
                <a16:creationId xmlns:a16="http://schemas.microsoft.com/office/drawing/2014/main" id="{F296843C-0ED0-4314-A6F0-DD60C828DDFB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1129698" y="5280763"/>
            <a:ext cx="3124093" cy="462927"/>
          </a:xfrm>
        </p:spPr>
        <p:txBody>
          <a:bodyPr rtlCol="0"/>
          <a:lstStyle/>
          <a:p>
            <a:pPr rtl="0"/>
            <a:r>
              <a:rPr lang="ko-KR" altLang="en-US"/>
              <a:t>가용 시장</a:t>
            </a:r>
          </a:p>
        </p:txBody>
      </p:sp>
      <p:sp>
        <p:nvSpPr>
          <p:cNvPr id="20" name="내용 개체 틀 19">
            <a:extLst>
              <a:ext uri="{FF2B5EF4-FFF2-40B4-BE49-F238E27FC236}">
                <a16:creationId xmlns:a16="http://schemas.microsoft.com/office/drawing/2014/main" id="{BC46925A-8382-42EB-891C-DBB4EAAA33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526261" y="4824188"/>
            <a:ext cx="3139479" cy="462927"/>
          </a:xfrm>
        </p:spPr>
        <p:txBody>
          <a:bodyPr rtlCol="0"/>
          <a:lstStyle/>
          <a:p>
            <a:pPr rtl="0"/>
            <a:r>
              <a:rPr lang="ko-KR" altLang="en-US"/>
              <a:t>창조의 자유</a:t>
            </a:r>
          </a:p>
        </p:txBody>
      </p:sp>
      <p:sp>
        <p:nvSpPr>
          <p:cNvPr id="23" name="내용 개체 틀 22">
            <a:extLst>
              <a:ext uri="{FF2B5EF4-FFF2-40B4-BE49-F238E27FC236}">
                <a16:creationId xmlns:a16="http://schemas.microsoft.com/office/drawing/2014/main" id="{649BF20C-562E-400E-BEA6-1D5F81F2FE44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4526261" y="5280763"/>
            <a:ext cx="3139479" cy="462927"/>
          </a:xfrm>
        </p:spPr>
        <p:txBody>
          <a:bodyPr rtlCol="0"/>
          <a:lstStyle/>
          <a:p>
            <a:pPr rtl="0"/>
            <a:r>
              <a:rPr lang="ko-KR" altLang="en-US"/>
              <a:t>서비스 가능한 시장</a:t>
            </a:r>
          </a:p>
        </p:txBody>
      </p:sp>
      <p:sp>
        <p:nvSpPr>
          <p:cNvPr id="21" name="내용 개체 틀 20">
            <a:extLst>
              <a:ext uri="{FF2B5EF4-FFF2-40B4-BE49-F238E27FC236}">
                <a16:creationId xmlns:a16="http://schemas.microsoft.com/office/drawing/2014/main" id="{318AFADE-B54F-4988-8000-B9336A395336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7938210" y="4824188"/>
            <a:ext cx="3124093" cy="462927"/>
          </a:xfrm>
        </p:spPr>
        <p:txBody>
          <a:bodyPr rtlCol="0"/>
          <a:lstStyle/>
          <a:p>
            <a:pPr rtl="0"/>
            <a:r>
              <a:rPr lang="ko-KR" altLang="en-US"/>
              <a:t>경쟁 업체가 거의 없음</a:t>
            </a:r>
          </a:p>
        </p:txBody>
      </p:sp>
      <p:sp>
        <p:nvSpPr>
          <p:cNvPr id="24" name="내용 개체 틀 23">
            <a:extLst>
              <a:ext uri="{FF2B5EF4-FFF2-40B4-BE49-F238E27FC236}">
                <a16:creationId xmlns:a16="http://schemas.microsoft.com/office/drawing/2014/main" id="{5AA25980-D334-4FC0-9091-936E53B8D321}"/>
              </a:ext>
            </a:extLst>
          </p:cNvPr>
          <p:cNvSpPr>
            <a:spLocks noGrp="1"/>
          </p:cNvSpPr>
          <p:nvPr>
            <p:ph sz="half" idx="19"/>
          </p:nvPr>
        </p:nvSpPr>
        <p:spPr>
          <a:xfrm>
            <a:off x="7938210" y="5280763"/>
            <a:ext cx="3124093" cy="462927"/>
          </a:xfrm>
        </p:spPr>
        <p:txBody>
          <a:bodyPr rtlCol="0"/>
          <a:lstStyle/>
          <a:p>
            <a:pPr rtl="0"/>
            <a:r>
              <a:rPr lang="ko-KR" altLang="en-US"/>
              <a:t>수익 시장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9C22D8C-87A6-47AD-8D29-FBBA539EDBE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ko-KR" altLang="en-US" dirty="0"/>
              <a:t> </a:t>
            </a:r>
            <a:r>
              <a:rPr lang="en-US" altLang="ko-KR" dirty="0"/>
              <a:t>, </a:t>
            </a:r>
            <a:r>
              <a:rPr lang="ko-KR" altLang="en-US" dirty="0"/>
              <a:t>김건호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D346909-C2E0-4F1D-90FC-F5E1D8DFB5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ko-KR" altLang="en-US" dirty="0"/>
              <a:t>시나리오에 따른 공정 시뮬레이션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BC02F21-4E3C-469E-B11C-9214231082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85431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FAD2AE59-5630-4D5C-83A9-4CDEF4D7D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3700" y="892177"/>
            <a:ext cx="8421688" cy="1325563"/>
          </a:xfrm>
        </p:spPr>
        <p:txBody>
          <a:bodyPr rtlCol="0"/>
          <a:lstStyle/>
          <a:p>
            <a:pPr rtl="0"/>
            <a:r>
              <a:rPr lang="ko-KR" altLang="en-US"/>
              <a:t>경쟁 업체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8657664-A458-4DDD-ACC2-1D87FCD6FC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33700" y="2776936"/>
            <a:ext cx="3924300" cy="823912"/>
          </a:xfrm>
        </p:spPr>
        <p:txBody>
          <a:bodyPr rtlCol="0"/>
          <a:lstStyle/>
          <a:p>
            <a:pPr rtl="0"/>
            <a:r>
              <a:rPr lang="en-US" altLang="ko-KR"/>
              <a:t>CONTOSO</a:t>
            </a:r>
            <a:endParaRPr lang="en-US" altLang="ko-KR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A6B31B0-7B84-475D-961F-09C0191F91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933700" y="3834606"/>
            <a:ext cx="3924300" cy="1997867"/>
          </a:xfr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ko-KR" altLang="en-US" noProof="1"/>
              <a:t>당사 제품은 경쟁사 제품보다 가격이 저렴함</a:t>
            </a:r>
          </a:p>
          <a:p>
            <a:pPr rtl="0"/>
            <a:r>
              <a:rPr lang="ko-KR" altLang="en-US" noProof="1"/>
              <a:t>경쟁사의 복잡한 디자인에 비해 디자인이 간단하고 사용하기 쉬움</a:t>
            </a:r>
          </a:p>
          <a:p>
            <a:pPr rtl="0"/>
            <a:r>
              <a:rPr lang="ko-KR" altLang="en-US" noProof="1"/>
              <a:t>적당한 가격이 소비자가 당사 제품을 선택하는 주요 이유임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578017FE-712E-4E95-B483-B700F1AA4B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410173" y="2776936"/>
            <a:ext cx="3943627" cy="823912"/>
          </a:xfrm>
        </p:spPr>
        <p:txBody>
          <a:bodyPr rtlCol="0"/>
          <a:lstStyle/>
          <a:p>
            <a:pPr rtl="0"/>
            <a:r>
              <a:rPr lang="ko-KR" altLang="en-US"/>
              <a:t>경쟁사</a:t>
            </a:r>
            <a:endParaRPr lang="ko-KR" altLang="en-US" dirty="0"/>
          </a:p>
        </p:txBody>
      </p:sp>
      <p:sp>
        <p:nvSpPr>
          <p:cNvPr id="11" name="내용 개체 틀 10">
            <a:extLst>
              <a:ext uri="{FF2B5EF4-FFF2-40B4-BE49-F238E27FC236}">
                <a16:creationId xmlns:a16="http://schemas.microsoft.com/office/drawing/2014/main" id="{D0E0ACA0-9139-4C37-920D-BF3C1FF461C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10173" y="3834606"/>
            <a:ext cx="3943627" cy="1997867"/>
          </a:xfrm>
        </p:spPr>
        <p:txBody>
          <a:bodyPr rtlCol="0"/>
          <a:lstStyle/>
          <a:p>
            <a:pPr rtl="0"/>
            <a:r>
              <a:rPr lang="ko-KR" altLang="en-US" b="1" noProof="1"/>
              <a:t>회사 </a:t>
            </a:r>
            <a:r>
              <a:rPr lang="en-US" altLang="ko-KR" b="1" noProof="1"/>
              <a:t>A</a:t>
            </a:r>
            <a:br>
              <a:rPr lang="ko-KR" altLang="en-ZA" noProof="1"/>
            </a:br>
            <a:r>
              <a:rPr lang="ko-KR" altLang="en-US" noProof="1"/>
              <a:t>제품이 더 비쌈</a:t>
            </a:r>
          </a:p>
          <a:p>
            <a:pPr rtl="0"/>
            <a:r>
              <a:rPr lang="ko-KR" altLang="en-US" b="1" noProof="1"/>
              <a:t>회사 </a:t>
            </a:r>
            <a:r>
              <a:rPr lang="en-US" altLang="ko-KR" b="1" noProof="1"/>
              <a:t>B </a:t>
            </a:r>
            <a:r>
              <a:rPr lang="ko-KR" altLang="en-US" b="1" noProof="1"/>
              <a:t>및 </a:t>
            </a:r>
            <a:r>
              <a:rPr lang="en-US" altLang="ko-KR" b="1" noProof="1"/>
              <a:t>C </a:t>
            </a:r>
            <a:br>
              <a:rPr lang="ko-KR" altLang="en-ZA" noProof="1"/>
            </a:br>
            <a:r>
              <a:rPr lang="ko-KR" altLang="en-US" noProof="1"/>
              <a:t>제품이 비싸고 사용하기 불편함</a:t>
            </a:r>
          </a:p>
          <a:p>
            <a:pPr rtl="0"/>
            <a:r>
              <a:rPr lang="ko-KR" altLang="en-US" b="1" noProof="1"/>
              <a:t>회사 </a:t>
            </a:r>
            <a:r>
              <a:rPr lang="en-US" altLang="ko-KR" b="1" noProof="1"/>
              <a:t>D </a:t>
            </a:r>
            <a:r>
              <a:rPr lang="ko-KR" altLang="en-US" b="1" noProof="1"/>
              <a:t>및 </a:t>
            </a:r>
            <a:r>
              <a:rPr lang="en-US" altLang="ko-KR" b="1" noProof="1"/>
              <a:t>E</a:t>
            </a:r>
            <a:br>
              <a:rPr lang="ko-KR" altLang="en-ZA" noProof="1"/>
            </a:br>
            <a:r>
              <a:rPr lang="ko-KR" altLang="en-US" noProof="1"/>
              <a:t>제품은 저렴하지만 사용하기 불편함</a:t>
            </a:r>
          </a:p>
        </p:txBody>
      </p:sp>
      <p:sp>
        <p:nvSpPr>
          <p:cNvPr id="12" name="날짜 개체 틀 11">
            <a:extLst>
              <a:ext uri="{FF2B5EF4-FFF2-40B4-BE49-F238E27FC236}">
                <a16:creationId xmlns:a16="http://schemas.microsoft.com/office/drawing/2014/main" id="{5909F2DC-F097-42AB-88E7-0CA09BD5E2C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ko-KR" altLang="en-US" dirty="0"/>
              <a:t> </a:t>
            </a:r>
            <a:r>
              <a:rPr lang="en-US" altLang="ko-KR" dirty="0"/>
              <a:t>, </a:t>
            </a:r>
            <a:r>
              <a:rPr lang="ko-KR" altLang="en-US" dirty="0"/>
              <a:t>김건호</a:t>
            </a:r>
          </a:p>
        </p:txBody>
      </p:sp>
      <p:sp>
        <p:nvSpPr>
          <p:cNvPr id="13" name="바닥글 개체 틀 12">
            <a:extLst>
              <a:ext uri="{FF2B5EF4-FFF2-40B4-BE49-F238E27FC236}">
                <a16:creationId xmlns:a16="http://schemas.microsoft.com/office/drawing/2014/main" id="{F4A37AA9-0BEE-42AC-8CC0-AE5B866355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ko-KR" altLang="en-US" dirty="0"/>
              <a:t>시나리오에 따른 공정 시뮬레이션</a:t>
            </a:r>
          </a:p>
        </p:txBody>
      </p:sp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42152A75-1CD2-44EC-9374-C83D4604A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72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5740939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5C0770-A36E-4500-AA2E-F3DE8416AD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rtlCol="0"/>
          <a:lstStyle/>
          <a:p>
            <a:pPr rtl="0"/>
            <a:r>
              <a:rPr lang="ko-KR" altLang="en-US"/>
              <a:t>경쟁 업체  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B97FAAF-FD5C-4EDE-A2D8-14826645348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242517" y="1599947"/>
            <a:ext cx="1706965" cy="492025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/>
              <a:t>편리함</a:t>
            </a:r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B2F06784-6A30-4941-B70A-A58B611950D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738732" y="2378452"/>
            <a:ext cx="1183179" cy="492025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/>
              <a:t>경쟁 업체 </a:t>
            </a:r>
            <a:r>
              <a:rPr lang="en-US" altLang="ko-KR"/>
              <a:t>A</a:t>
            </a:r>
          </a:p>
        </p:txBody>
      </p:sp>
      <p:sp>
        <p:nvSpPr>
          <p:cNvPr id="29" name="텍스트 개체 틀 28">
            <a:extLst>
              <a:ext uri="{FF2B5EF4-FFF2-40B4-BE49-F238E27FC236}">
                <a16:creationId xmlns:a16="http://schemas.microsoft.com/office/drawing/2014/main" id="{BF7EE2E1-DA9E-4645-BC0D-305C1F12118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522269" y="2169263"/>
            <a:ext cx="1706965" cy="1048575"/>
          </a:xfrm>
        </p:spPr>
        <p:txBody>
          <a:bodyPr rtlCol="0"/>
          <a:lstStyle/>
          <a:p>
            <a:pPr rtl="0"/>
            <a:r>
              <a:rPr lang="en-US" altLang="ko-KR"/>
              <a:t>Contoso</a:t>
            </a:r>
          </a:p>
        </p:txBody>
      </p:sp>
      <p:sp>
        <p:nvSpPr>
          <p:cNvPr id="28" name="텍스트 개체 틀 27">
            <a:extLst>
              <a:ext uri="{FF2B5EF4-FFF2-40B4-BE49-F238E27FC236}">
                <a16:creationId xmlns:a16="http://schemas.microsoft.com/office/drawing/2014/main" id="{E8BD1918-91E9-45FF-B758-93DAFA9EAFE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120588" y="3528829"/>
            <a:ext cx="1195169" cy="492025"/>
          </a:xfrm>
        </p:spPr>
        <p:txBody>
          <a:bodyPr rtlCol="0"/>
          <a:lstStyle/>
          <a:p>
            <a:pPr rtl="0"/>
            <a:r>
              <a:rPr lang="ko-KR" altLang="en-US"/>
              <a:t>저렴함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E9C0C8B1-2DBC-40B1-BBA7-7B3D396478A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940449" y="3528829"/>
            <a:ext cx="1130963" cy="492025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/>
              <a:t>비쌈</a:t>
            </a:r>
          </a:p>
        </p:txBody>
      </p:sp>
      <p:sp>
        <p:nvSpPr>
          <p:cNvPr id="25" name="텍스트 개체 틀 24">
            <a:extLst>
              <a:ext uri="{FF2B5EF4-FFF2-40B4-BE49-F238E27FC236}">
                <a16:creationId xmlns:a16="http://schemas.microsoft.com/office/drawing/2014/main" id="{225FED20-8F0E-4B86-88AD-F902806B2CA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2637747" y="4634331"/>
            <a:ext cx="1183179" cy="492025"/>
          </a:xfrm>
        </p:spPr>
        <p:txBody>
          <a:bodyPr rtlCol="0"/>
          <a:lstStyle/>
          <a:p>
            <a:pPr rtl="0"/>
            <a:r>
              <a:rPr lang="ko-KR" altLang="en-US"/>
              <a:t>경쟁 업체 </a:t>
            </a:r>
            <a:r>
              <a:rPr lang="en-US" altLang="ko-KR"/>
              <a:t>B</a:t>
            </a:r>
          </a:p>
        </p:txBody>
      </p:sp>
      <p:sp>
        <p:nvSpPr>
          <p:cNvPr id="24" name="텍스트 개체 틀 23">
            <a:extLst>
              <a:ext uri="{FF2B5EF4-FFF2-40B4-BE49-F238E27FC236}">
                <a16:creationId xmlns:a16="http://schemas.microsoft.com/office/drawing/2014/main" id="{568D7422-F48C-4829-8937-7DA701F3303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175224" y="4459860"/>
            <a:ext cx="1183179" cy="492025"/>
          </a:xfrm>
        </p:spPr>
        <p:txBody>
          <a:bodyPr rtlCol="0"/>
          <a:lstStyle/>
          <a:p>
            <a:pPr rtl="0"/>
            <a:r>
              <a:rPr lang="ko-KR" altLang="en-US"/>
              <a:t>경쟁 업체 </a:t>
            </a:r>
            <a:r>
              <a:rPr lang="en-US" altLang="ko-KR"/>
              <a:t>C</a:t>
            </a:r>
          </a:p>
        </p:txBody>
      </p:sp>
      <p:sp>
        <p:nvSpPr>
          <p:cNvPr id="26" name="텍스트 개체 틀 25">
            <a:extLst>
              <a:ext uri="{FF2B5EF4-FFF2-40B4-BE49-F238E27FC236}">
                <a16:creationId xmlns:a16="http://schemas.microsoft.com/office/drawing/2014/main" id="{2329531A-E68A-4913-9B66-062FBAC6D24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552714" y="4321788"/>
            <a:ext cx="1183179" cy="492025"/>
          </a:xfrm>
        </p:spPr>
        <p:txBody>
          <a:bodyPr rtlCol="0"/>
          <a:lstStyle/>
          <a:p>
            <a:pPr rtl="0"/>
            <a:r>
              <a:rPr lang="ko-KR" altLang="en-US"/>
              <a:t>경쟁 업체 </a:t>
            </a:r>
            <a:r>
              <a:rPr lang="en-US" altLang="ko-KR"/>
              <a:t>D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7F0BD43D-EBFD-48E7-A1D3-EB9228D4C58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242517" y="5468790"/>
            <a:ext cx="1706965" cy="492025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/>
              <a:t>불편함</a:t>
            </a:r>
          </a:p>
        </p:txBody>
      </p:sp>
      <p:sp>
        <p:nvSpPr>
          <p:cNvPr id="27" name="텍스트 개체 틀 26">
            <a:extLst>
              <a:ext uri="{FF2B5EF4-FFF2-40B4-BE49-F238E27FC236}">
                <a16:creationId xmlns:a16="http://schemas.microsoft.com/office/drawing/2014/main" id="{69ADCED5-CED8-4991-9B1E-DB7381BE743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801857" y="5195673"/>
            <a:ext cx="1183179" cy="492025"/>
          </a:xfrm>
        </p:spPr>
        <p:txBody>
          <a:bodyPr rtlCol="0"/>
          <a:lstStyle/>
          <a:p>
            <a:pPr rtl="0"/>
            <a:r>
              <a:rPr lang="ko-KR" altLang="en-US"/>
              <a:t>경쟁 업체 </a:t>
            </a:r>
            <a:r>
              <a:rPr lang="en-US" altLang="ko-KR"/>
              <a:t>E</a:t>
            </a:r>
          </a:p>
        </p:txBody>
      </p:sp>
      <p:sp>
        <p:nvSpPr>
          <p:cNvPr id="42" name="날짜 개체 틀 41">
            <a:extLst>
              <a:ext uri="{FF2B5EF4-FFF2-40B4-BE49-F238E27FC236}">
                <a16:creationId xmlns:a16="http://schemas.microsoft.com/office/drawing/2014/main" id="{8ADD2DBD-D314-47B1-BD25-DAF6D4437F7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ko-KR" altLang="en-US" dirty="0"/>
              <a:t> </a:t>
            </a:r>
            <a:r>
              <a:rPr lang="en-US" altLang="ko-KR" dirty="0"/>
              <a:t>, </a:t>
            </a:r>
            <a:r>
              <a:rPr lang="ko-KR" altLang="en-US" dirty="0"/>
              <a:t>김건호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CC7E0A4-FE8E-4F7B-8370-1FA3484B61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ko-KR" altLang="en-US" dirty="0"/>
              <a:t>시나리오에 따른 공정 시뮬레이션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CE495FC-7E0A-4342-A40D-3B65DCA78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19B51A1E-902D-48AF-9020-955120F399B6}" type="slidenum">
              <a:rPr lang="en-ZA" altLang="ko-KR" smtClean="0"/>
              <a:pPr rtl="0"/>
              <a:t>73</a:t>
            </a:fld>
            <a:endParaRPr lang="ko-KR" altLang="en-ZA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F116CCE2-DE5B-4D04-8780-DE09E03B8A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91806" y="2334532"/>
            <a:ext cx="76200" cy="762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1930BF4B-0565-4413-BDB0-116E9B84F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728369" y="4421188"/>
            <a:ext cx="76200" cy="762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AEC73B38-496F-4951-89EB-38E1A77E18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164455" y="4595813"/>
            <a:ext cx="76200" cy="762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8658B547-4844-4FC2-9B4E-C8A8DF4D66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106444" y="4288517"/>
            <a:ext cx="76200" cy="762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B7890BF0-461E-41CE-AFC1-AD52C6B954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355806" y="5157788"/>
            <a:ext cx="76200" cy="762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/>
          </a:p>
        </p:txBody>
      </p:sp>
      <p:sp>
        <p:nvSpPr>
          <p:cNvPr id="63" name="그래픽 61">
            <a:extLst>
              <a:ext uri="{FF2B5EF4-FFF2-40B4-BE49-F238E27FC236}">
                <a16:creationId xmlns:a16="http://schemas.microsoft.com/office/drawing/2014/main" id="{9201E1F5-4143-449F-8629-751D360010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597401" y="2072999"/>
            <a:ext cx="1519834" cy="1268594"/>
          </a:xfrm>
          <a:custGeom>
            <a:avLst/>
            <a:gdLst>
              <a:gd name="connsiteX0" fmla="*/ 625766 w 1590050"/>
              <a:gd name="connsiteY0" fmla="*/ 178826 h 1315433"/>
              <a:gd name="connsiteX1" fmla="*/ 284934 w 1590050"/>
              <a:gd name="connsiteY1" fmla="*/ 458195 h 1315433"/>
              <a:gd name="connsiteX2" fmla="*/ 236288 w 1590050"/>
              <a:gd name="connsiteY2" fmla="*/ 498087 h 1315433"/>
              <a:gd name="connsiteX3" fmla="*/ 70217 w 1590050"/>
              <a:gd name="connsiteY3" fmla="*/ 843983 h 1315433"/>
              <a:gd name="connsiteX4" fmla="*/ 651339 w 1590050"/>
              <a:gd name="connsiteY4" fmla="*/ 1315434 h 1315433"/>
              <a:gd name="connsiteX5" fmla="*/ 1079209 w 1590050"/>
              <a:gd name="connsiteY5" fmla="*/ 1264350 h 1315433"/>
              <a:gd name="connsiteX6" fmla="*/ 1430420 w 1590050"/>
              <a:gd name="connsiteY6" fmla="*/ 957844 h 1315433"/>
              <a:gd name="connsiteX7" fmla="*/ 1590051 w 1590050"/>
              <a:gd name="connsiteY7" fmla="*/ 536415 h 1315433"/>
              <a:gd name="connsiteX8" fmla="*/ 1277105 w 1590050"/>
              <a:gd name="connsiteY8" fmla="*/ 312883 h 1315433"/>
              <a:gd name="connsiteX9" fmla="*/ 913138 w 1590050"/>
              <a:gd name="connsiteY9" fmla="*/ 134119 h 1315433"/>
              <a:gd name="connsiteX10" fmla="*/ 536415 w 1590050"/>
              <a:gd name="connsiteY10" fmla="*/ 83035 h 1315433"/>
              <a:gd name="connsiteX11" fmla="*/ 191581 w 1590050"/>
              <a:gd name="connsiteY11" fmla="*/ 843983 h 1315433"/>
              <a:gd name="connsiteX12" fmla="*/ 146875 w 1590050"/>
              <a:gd name="connsiteY12" fmla="*/ 1149426 h 1315433"/>
              <a:gd name="connsiteX13" fmla="*/ 1245217 w 1590050"/>
              <a:gd name="connsiteY13" fmla="*/ 1289923 h 1315433"/>
              <a:gd name="connsiteX14" fmla="*/ 1519771 w 1590050"/>
              <a:gd name="connsiteY14" fmla="*/ 344834 h 1315433"/>
              <a:gd name="connsiteX15" fmla="*/ 798214 w 1590050"/>
              <a:gd name="connsiteY15" fmla="*/ 223532 h 1315433"/>
              <a:gd name="connsiteX16" fmla="*/ 0 w 1590050"/>
              <a:gd name="connsiteY16" fmla="*/ 699235 h 1315433"/>
              <a:gd name="connsiteX17" fmla="*/ 434247 w 1590050"/>
              <a:gd name="connsiteY17" fmla="*/ 1315434 h 1315433"/>
              <a:gd name="connsiteX18" fmla="*/ 1468686 w 1590050"/>
              <a:gd name="connsiteY18" fmla="*/ 1091964 h 1315433"/>
              <a:gd name="connsiteX19" fmla="*/ 1155804 w 1590050"/>
              <a:gd name="connsiteY19" fmla="*/ 0 h 1315433"/>
              <a:gd name="connsiteX0" fmla="*/ 625766 w 1590051"/>
              <a:gd name="connsiteY0" fmla="*/ 178826 h 1315434"/>
              <a:gd name="connsiteX1" fmla="*/ 284934 w 1590051"/>
              <a:gd name="connsiteY1" fmla="*/ 458195 h 1315434"/>
              <a:gd name="connsiteX2" fmla="*/ 236288 w 1590051"/>
              <a:gd name="connsiteY2" fmla="*/ 498087 h 1315434"/>
              <a:gd name="connsiteX3" fmla="*/ 70217 w 1590051"/>
              <a:gd name="connsiteY3" fmla="*/ 843983 h 1315434"/>
              <a:gd name="connsiteX4" fmla="*/ 651339 w 1590051"/>
              <a:gd name="connsiteY4" fmla="*/ 1315434 h 1315434"/>
              <a:gd name="connsiteX5" fmla="*/ 1079209 w 1590051"/>
              <a:gd name="connsiteY5" fmla="*/ 1264350 h 1315434"/>
              <a:gd name="connsiteX6" fmla="*/ 1430420 w 1590051"/>
              <a:gd name="connsiteY6" fmla="*/ 957844 h 1315434"/>
              <a:gd name="connsiteX7" fmla="*/ 1590051 w 1590051"/>
              <a:gd name="connsiteY7" fmla="*/ 536415 h 1315434"/>
              <a:gd name="connsiteX8" fmla="*/ 1277105 w 1590051"/>
              <a:gd name="connsiteY8" fmla="*/ 312883 h 1315434"/>
              <a:gd name="connsiteX9" fmla="*/ 913138 w 1590051"/>
              <a:gd name="connsiteY9" fmla="*/ 134119 h 1315434"/>
              <a:gd name="connsiteX10" fmla="*/ 536415 w 1590051"/>
              <a:gd name="connsiteY10" fmla="*/ 83035 h 1315434"/>
              <a:gd name="connsiteX11" fmla="*/ 290641 w 1590051"/>
              <a:gd name="connsiteY11" fmla="*/ 661103 h 1315434"/>
              <a:gd name="connsiteX12" fmla="*/ 146875 w 1590051"/>
              <a:gd name="connsiteY12" fmla="*/ 1149426 h 1315434"/>
              <a:gd name="connsiteX13" fmla="*/ 1245217 w 1590051"/>
              <a:gd name="connsiteY13" fmla="*/ 1289923 h 1315434"/>
              <a:gd name="connsiteX14" fmla="*/ 1519771 w 1590051"/>
              <a:gd name="connsiteY14" fmla="*/ 344834 h 1315434"/>
              <a:gd name="connsiteX15" fmla="*/ 798214 w 1590051"/>
              <a:gd name="connsiteY15" fmla="*/ 223532 h 1315434"/>
              <a:gd name="connsiteX16" fmla="*/ 0 w 1590051"/>
              <a:gd name="connsiteY16" fmla="*/ 699235 h 1315434"/>
              <a:gd name="connsiteX17" fmla="*/ 434247 w 1590051"/>
              <a:gd name="connsiteY17" fmla="*/ 1315434 h 1315434"/>
              <a:gd name="connsiteX18" fmla="*/ 1468686 w 1590051"/>
              <a:gd name="connsiteY18" fmla="*/ 1091964 h 1315434"/>
              <a:gd name="connsiteX19" fmla="*/ 1155804 w 1590051"/>
              <a:gd name="connsiteY19" fmla="*/ 0 h 1315434"/>
              <a:gd name="connsiteX20" fmla="*/ 625766 w 1590051"/>
              <a:gd name="connsiteY20" fmla="*/ 178826 h 1315434"/>
              <a:gd name="connsiteX0" fmla="*/ 625766 w 1590051"/>
              <a:gd name="connsiteY0" fmla="*/ 178826 h 1315434"/>
              <a:gd name="connsiteX1" fmla="*/ 284934 w 1590051"/>
              <a:gd name="connsiteY1" fmla="*/ 458195 h 1315434"/>
              <a:gd name="connsiteX2" fmla="*/ 236288 w 1590051"/>
              <a:gd name="connsiteY2" fmla="*/ 498087 h 1315434"/>
              <a:gd name="connsiteX3" fmla="*/ 70217 w 1590051"/>
              <a:gd name="connsiteY3" fmla="*/ 843983 h 1315434"/>
              <a:gd name="connsiteX4" fmla="*/ 651339 w 1590051"/>
              <a:gd name="connsiteY4" fmla="*/ 1315434 h 1315434"/>
              <a:gd name="connsiteX5" fmla="*/ 1079209 w 1590051"/>
              <a:gd name="connsiteY5" fmla="*/ 1264350 h 1315434"/>
              <a:gd name="connsiteX6" fmla="*/ 1430420 w 1590051"/>
              <a:gd name="connsiteY6" fmla="*/ 957844 h 1315434"/>
              <a:gd name="connsiteX7" fmla="*/ 1590051 w 1590051"/>
              <a:gd name="connsiteY7" fmla="*/ 536415 h 1315434"/>
              <a:gd name="connsiteX8" fmla="*/ 1277105 w 1590051"/>
              <a:gd name="connsiteY8" fmla="*/ 312883 h 1315434"/>
              <a:gd name="connsiteX9" fmla="*/ 913138 w 1590051"/>
              <a:gd name="connsiteY9" fmla="*/ 134119 h 1315434"/>
              <a:gd name="connsiteX10" fmla="*/ 536415 w 1590051"/>
              <a:gd name="connsiteY10" fmla="*/ 83035 h 1315434"/>
              <a:gd name="connsiteX11" fmla="*/ 290641 w 1590051"/>
              <a:gd name="connsiteY11" fmla="*/ 661103 h 1315434"/>
              <a:gd name="connsiteX12" fmla="*/ 344995 w 1590051"/>
              <a:gd name="connsiteY12" fmla="*/ 1019886 h 1315434"/>
              <a:gd name="connsiteX13" fmla="*/ 1245217 w 1590051"/>
              <a:gd name="connsiteY13" fmla="*/ 1289923 h 1315434"/>
              <a:gd name="connsiteX14" fmla="*/ 1519771 w 1590051"/>
              <a:gd name="connsiteY14" fmla="*/ 344834 h 1315434"/>
              <a:gd name="connsiteX15" fmla="*/ 798214 w 1590051"/>
              <a:gd name="connsiteY15" fmla="*/ 223532 h 1315434"/>
              <a:gd name="connsiteX16" fmla="*/ 0 w 1590051"/>
              <a:gd name="connsiteY16" fmla="*/ 699235 h 1315434"/>
              <a:gd name="connsiteX17" fmla="*/ 434247 w 1590051"/>
              <a:gd name="connsiteY17" fmla="*/ 1315434 h 1315434"/>
              <a:gd name="connsiteX18" fmla="*/ 1468686 w 1590051"/>
              <a:gd name="connsiteY18" fmla="*/ 1091964 h 1315434"/>
              <a:gd name="connsiteX19" fmla="*/ 1155804 w 1590051"/>
              <a:gd name="connsiteY19" fmla="*/ 0 h 1315434"/>
              <a:gd name="connsiteX20" fmla="*/ 625766 w 1590051"/>
              <a:gd name="connsiteY20" fmla="*/ 178826 h 1315434"/>
              <a:gd name="connsiteX0" fmla="*/ 555549 w 1519834"/>
              <a:gd name="connsiteY0" fmla="*/ 178826 h 1315434"/>
              <a:gd name="connsiteX1" fmla="*/ 214717 w 1519834"/>
              <a:gd name="connsiteY1" fmla="*/ 458195 h 1315434"/>
              <a:gd name="connsiteX2" fmla="*/ 166071 w 1519834"/>
              <a:gd name="connsiteY2" fmla="*/ 498087 h 1315434"/>
              <a:gd name="connsiteX3" fmla="*/ 0 w 1519834"/>
              <a:gd name="connsiteY3" fmla="*/ 843983 h 1315434"/>
              <a:gd name="connsiteX4" fmla="*/ 581122 w 1519834"/>
              <a:gd name="connsiteY4" fmla="*/ 1315434 h 1315434"/>
              <a:gd name="connsiteX5" fmla="*/ 1008992 w 1519834"/>
              <a:gd name="connsiteY5" fmla="*/ 1264350 h 1315434"/>
              <a:gd name="connsiteX6" fmla="*/ 1360203 w 1519834"/>
              <a:gd name="connsiteY6" fmla="*/ 957844 h 1315434"/>
              <a:gd name="connsiteX7" fmla="*/ 1519834 w 1519834"/>
              <a:gd name="connsiteY7" fmla="*/ 536415 h 1315434"/>
              <a:gd name="connsiteX8" fmla="*/ 1206888 w 1519834"/>
              <a:gd name="connsiteY8" fmla="*/ 312883 h 1315434"/>
              <a:gd name="connsiteX9" fmla="*/ 842921 w 1519834"/>
              <a:gd name="connsiteY9" fmla="*/ 134119 h 1315434"/>
              <a:gd name="connsiteX10" fmla="*/ 466198 w 1519834"/>
              <a:gd name="connsiteY10" fmla="*/ 83035 h 1315434"/>
              <a:gd name="connsiteX11" fmla="*/ 220424 w 1519834"/>
              <a:gd name="connsiteY11" fmla="*/ 661103 h 1315434"/>
              <a:gd name="connsiteX12" fmla="*/ 274778 w 1519834"/>
              <a:gd name="connsiteY12" fmla="*/ 1019886 h 1315434"/>
              <a:gd name="connsiteX13" fmla="*/ 1175000 w 1519834"/>
              <a:gd name="connsiteY13" fmla="*/ 1289923 h 1315434"/>
              <a:gd name="connsiteX14" fmla="*/ 1449554 w 1519834"/>
              <a:gd name="connsiteY14" fmla="*/ 344834 h 1315434"/>
              <a:gd name="connsiteX15" fmla="*/ 727997 w 1519834"/>
              <a:gd name="connsiteY15" fmla="*/ 223532 h 1315434"/>
              <a:gd name="connsiteX16" fmla="*/ 105043 w 1519834"/>
              <a:gd name="connsiteY16" fmla="*/ 722095 h 1315434"/>
              <a:gd name="connsiteX17" fmla="*/ 364030 w 1519834"/>
              <a:gd name="connsiteY17" fmla="*/ 1315434 h 1315434"/>
              <a:gd name="connsiteX18" fmla="*/ 1398469 w 1519834"/>
              <a:gd name="connsiteY18" fmla="*/ 1091964 h 1315434"/>
              <a:gd name="connsiteX19" fmla="*/ 1085587 w 1519834"/>
              <a:gd name="connsiteY19" fmla="*/ 0 h 1315434"/>
              <a:gd name="connsiteX20" fmla="*/ 555549 w 1519834"/>
              <a:gd name="connsiteY20" fmla="*/ 178826 h 1315434"/>
              <a:gd name="connsiteX0" fmla="*/ 555549 w 1519834"/>
              <a:gd name="connsiteY0" fmla="*/ 178826 h 1315434"/>
              <a:gd name="connsiteX1" fmla="*/ 214717 w 1519834"/>
              <a:gd name="connsiteY1" fmla="*/ 458195 h 1315434"/>
              <a:gd name="connsiteX2" fmla="*/ 166071 w 1519834"/>
              <a:gd name="connsiteY2" fmla="*/ 498087 h 1315434"/>
              <a:gd name="connsiteX3" fmla="*/ 0 w 1519834"/>
              <a:gd name="connsiteY3" fmla="*/ 843983 h 1315434"/>
              <a:gd name="connsiteX4" fmla="*/ 581122 w 1519834"/>
              <a:gd name="connsiteY4" fmla="*/ 1315434 h 1315434"/>
              <a:gd name="connsiteX5" fmla="*/ 1008992 w 1519834"/>
              <a:gd name="connsiteY5" fmla="*/ 1264350 h 1315434"/>
              <a:gd name="connsiteX6" fmla="*/ 1360203 w 1519834"/>
              <a:gd name="connsiteY6" fmla="*/ 957844 h 1315434"/>
              <a:gd name="connsiteX7" fmla="*/ 1519834 w 1519834"/>
              <a:gd name="connsiteY7" fmla="*/ 536415 h 1315434"/>
              <a:gd name="connsiteX8" fmla="*/ 1206888 w 1519834"/>
              <a:gd name="connsiteY8" fmla="*/ 312883 h 1315434"/>
              <a:gd name="connsiteX9" fmla="*/ 842921 w 1519834"/>
              <a:gd name="connsiteY9" fmla="*/ 134119 h 1315434"/>
              <a:gd name="connsiteX10" fmla="*/ 466198 w 1519834"/>
              <a:gd name="connsiteY10" fmla="*/ 83035 h 1315434"/>
              <a:gd name="connsiteX11" fmla="*/ 220424 w 1519834"/>
              <a:gd name="connsiteY11" fmla="*/ 661103 h 1315434"/>
              <a:gd name="connsiteX12" fmla="*/ 274778 w 1519834"/>
              <a:gd name="connsiteY12" fmla="*/ 1019886 h 1315434"/>
              <a:gd name="connsiteX13" fmla="*/ 1175000 w 1519834"/>
              <a:gd name="connsiteY13" fmla="*/ 1289923 h 1315434"/>
              <a:gd name="connsiteX14" fmla="*/ 1449554 w 1519834"/>
              <a:gd name="connsiteY14" fmla="*/ 344834 h 1315434"/>
              <a:gd name="connsiteX15" fmla="*/ 331757 w 1519834"/>
              <a:gd name="connsiteY15" fmla="*/ 162572 h 1315434"/>
              <a:gd name="connsiteX16" fmla="*/ 105043 w 1519834"/>
              <a:gd name="connsiteY16" fmla="*/ 722095 h 1315434"/>
              <a:gd name="connsiteX17" fmla="*/ 364030 w 1519834"/>
              <a:gd name="connsiteY17" fmla="*/ 1315434 h 1315434"/>
              <a:gd name="connsiteX18" fmla="*/ 1398469 w 1519834"/>
              <a:gd name="connsiteY18" fmla="*/ 1091964 h 1315434"/>
              <a:gd name="connsiteX19" fmla="*/ 1085587 w 1519834"/>
              <a:gd name="connsiteY19" fmla="*/ 0 h 1315434"/>
              <a:gd name="connsiteX20" fmla="*/ 555549 w 1519834"/>
              <a:gd name="connsiteY20" fmla="*/ 178826 h 1315434"/>
              <a:gd name="connsiteX0" fmla="*/ 555549 w 1519834"/>
              <a:gd name="connsiteY0" fmla="*/ 178826 h 1315434"/>
              <a:gd name="connsiteX1" fmla="*/ 214717 w 1519834"/>
              <a:gd name="connsiteY1" fmla="*/ 458195 h 1315434"/>
              <a:gd name="connsiteX2" fmla="*/ 166071 w 1519834"/>
              <a:gd name="connsiteY2" fmla="*/ 498087 h 1315434"/>
              <a:gd name="connsiteX3" fmla="*/ 0 w 1519834"/>
              <a:gd name="connsiteY3" fmla="*/ 843983 h 1315434"/>
              <a:gd name="connsiteX4" fmla="*/ 581122 w 1519834"/>
              <a:gd name="connsiteY4" fmla="*/ 1315434 h 1315434"/>
              <a:gd name="connsiteX5" fmla="*/ 1008992 w 1519834"/>
              <a:gd name="connsiteY5" fmla="*/ 1264350 h 1315434"/>
              <a:gd name="connsiteX6" fmla="*/ 1253523 w 1519834"/>
              <a:gd name="connsiteY6" fmla="*/ 912124 h 1315434"/>
              <a:gd name="connsiteX7" fmla="*/ 1519834 w 1519834"/>
              <a:gd name="connsiteY7" fmla="*/ 536415 h 1315434"/>
              <a:gd name="connsiteX8" fmla="*/ 1206888 w 1519834"/>
              <a:gd name="connsiteY8" fmla="*/ 312883 h 1315434"/>
              <a:gd name="connsiteX9" fmla="*/ 842921 w 1519834"/>
              <a:gd name="connsiteY9" fmla="*/ 134119 h 1315434"/>
              <a:gd name="connsiteX10" fmla="*/ 466198 w 1519834"/>
              <a:gd name="connsiteY10" fmla="*/ 83035 h 1315434"/>
              <a:gd name="connsiteX11" fmla="*/ 220424 w 1519834"/>
              <a:gd name="connsiteY11" fmla="*/ 661103 h 1315434"/>
              <a:gd name="connsiteX12" fmla="*/ 274778 w 1519834"/>
              <a:gd name="connsiteY12" fmla="*/ 1019886 h 1315434"/>
              <a:gd name="connsiteX13" fmla="*/ 1175000 w 1519834"/>
              <a:gd name="connsiteY13" fmla="*/ 1289923 h 1315434"/>
              <a:gd name="connsiteX14" fmla="*/ 1449554 w 1519834"/>
              <a:gd name="connsiteY14" fmla="*/ 344834 h 1315434"/>
              <a:gd name="connsiteX15" fmla="*/ 331757 w 1519834"/>
              <a:gd name="connsiteY15" fmla="*/ 162572 h 1315434"/>
              <a:gd name="connsiteX16" fmla="*/ 105043 w 1519834"/>
              <a:gd name="connsiteY16" fmla="*/ 722095 h 1315434"/>
              <a:gd name="connsiteX17" fmla="*/ 364030 w 1519834"/>
              <a:gd name="connsiteY17" fmla="*/ 1315434 h 1315434"/>
              <a:gd name="connsiteX18" fmla="*/ 1398469 w 1519834"/>
              <a:gd name="connsiteY18" fmla="*/ 1091964 h 1315434"/>
              <a:gd name="connsiteX19" fmla="*/ 1085587 w 1519834"/>
              <a:gd name="connsiteY19" fmla="*/ 0 h 1315434"/>
              <a:gd name="connsiteX20" fmla="*/ 555549 w 1519834"/>
              <a:gd name="connsiteY20" fmla="*/ 178826 h 1315434"/>
              <a:gd name="connsiteX0" fmla="*/ 555549 w 1519834"/>
              <a:gd name="connsiteY0" fmla="*/ 178826 h 1315434"/>
              <a:gd name="connsiteX1" fmla="*/ 214717 w 1519834"/>
              <a:gd name="connsiteY1" fmla="*/ 458195 h 1315434"/>
              <a:gd name="connsiteX2" fmla="*/ 166071 w 1519834"/>
              <a:gd name="connsiteY2" fmla="*/ 498087 h 1315434"/>
              <a:gd name="connsiteX3" fmla="*/ 0 w 1519834"/>
              <a:gd name="connsiteY3" fmla="*/ 843983 h 1315434"/>
              <a:gd name="connsiteX4" fmla="*/ 581122 w 1519834"/>
              <a:gd name="connsiteY4" fmla="*/ 1315434 h 1315434"/>
              <a:gd name="connsiteX5" fmla="*/ 1008992 w 1519834"/>
              <a:gd name="connsiteY5" fmla="*/ 1264350 h 1315434"/>
              <a:gd name="connsiteX6" fmla="*/ 1253523 w 1519834"/>
              <a:gd name="connsiteY6" fmla="*/ 912124 h 1315434"/>
              <a:gd name="connsiteX7" fmla="*/ 1519834 w 1519834"/>
              <a:gd name="connsiteY7" fmla="*/ 536415 h 1315434"/>
              <a:gd name="connsiteX8" fmla="*/ 1206888 w 1519834"/>
              <a:gd name="connsiteY8" fmla="*/ 312883 h 1315434"/>
              <a:gd name="connsiteX9" fmla="*/ 842921 w 1519834"/>
              <a:gd name="connsiteY9" fmla="*/ 134119 h 1315434"/>
              <a:gd name="connsiteX10" fmla="*/ 466198 w 1519834"/>
              <a:gd name="connsiteY10" fmla="*/ 83035 h 1315434"/>
              <a:gd name="connsiteX11" fmla="*/ 220424 w 1519834"/>
              <a:gd name="connsiteY11" fmla="*/ 661103 h 1315434"/>
              <a:gd name="connsiteX12" fmla="*/ 274778 w 1519834"/>
              <a:gd name="connsiteY12" fmla="*/ 1019886 h 1315434"/>
              <a:gd name="connsiteX13" fmla="*/ 1175000 w 1519834"/>
              <a:gd name="connsiteY13" fmla="*/ 1289923 h 1315434"/>
              <a:gd name="connsiteX14" fmla="*/ 1449554 w 1519834"/>
              <a:gd name="connsiteY14" fmla="*/ 344834 h 1315434"/>
              <a:gd name="connsiteX15" fmla="*/ 331757 w 1519834"/>
              <a:gd name="connsiteY15" fmla="*/ 162572 h 1315434"/>
              <a:gd name="connsiteX16" fmla="*/ 105043 w 1519834"/>
              <a:gd name="connsiteY16" fmla="*/ 722095 h 1315434"/>
              <a:gd name="connsiteX17" fmla="*/ 364030 w 1519834"/>
              <a:gd name="connsiteY17" fmla="*/ 1315434 h 1315434"/>
              <a:gd name="connsiteX18" fmla="*/ 1428949 w 1519834"/>
              <a:gd name="connsiteY18" fmla="*/ 939564 h 1315434"/>
              <a:gd name="connsiteX19" fmla="*/ 1085587 w 1519834"/>
              <a:gd name="connsiteY19" fmla="*/ 0 h 1315434"/>
              <a:gd name="connsiteX20" fmla="*/ 555549 w 1519834"/>
              <a:gd name="connsiteY20" fmla="*/ 178826 h 1315434"/>
              <a:gd name="connsiteX0" fmla="*/ 555549 w 1519834"/>
              <a:gd name="connsiteY0" fmla="*/ 178826 h 1345914"/>
              <a:gd name="connsiteX1" fmla="*/ 214717 w 1519834"/>
              <a:gd name="connsiteY1" fmla="*/ 458195 h 1345914"/>
              <a:gd name="connsiteX2" fmla="*/ 166071 w 1519834"/>
              <a:gd name="connsiteY2" fmla="*/ 498087 h 1345914"/>
              <a:gd name="connsiteX3" fmla="*/ 0 w 1519834"/>
              <a:gd name="connsiteY3" fmla="*/ 843983 h 1345914"/>
              <a:gd name="connsiteX4" fmla="*/ 741142 w 1519834"/>
              <a:gd name="connsiteY4" fmla="*/ 1345914 h 1345914"/>
              <a:gd name="connsiteX5" fmla="*/ 1008992 w 1519834"/>
              <a:gd name="connsiteY5" fmla="*/ 1264350 h 1345914"/>
              <a:gd name="connsiteX6" fmla="*/ 1253523 w 1519834"/>
              <a:gd name="connsiteY6" fmla="*/ 912124 h 1345914"/>
              <a:gd name="connsiteX7" fmla="*/ 1519834 w 1519834"/>
              <a:gd name="connsiteY7" fmla="*/ 536415 h 1345914"/>
              <a:gd name="connsiteX8" fmla="*/ 1206888 w 1519834"/>
              <a:gd name="connsiteY8" fmla="*/ 312883 h 1345914"/>
              <a:gd name="connsiteX9" fmla="*/ 842921 w 1519834"/>
              <a:gd name="connsiteY9" fmla="*/ 134119 h 1345914"/>
              <a:gd name="connsiteX10" fmla="*/ 466198 w 1519834"/>
              <a:gd name="connsiteY10" fmla="*/ 83035 h 1345914"/>
              <a:gd name="connsiteX11" fmla="*/ 220424 w 1519834"/>
              <a:gd name="connsiteY11" fmla="*/ 661103 h 1345914"/>
              <a:gd name="connsiteX12" fmla="*/ 274778 w 1519834"/>
              <a:gd name="connsiteY12" fmla="*/ 1019886 h 1345914"/>
              <a:gd name="connsiteX13" fmla="*/ 1175000 w 1519834"/>
              <a:gd name="connsiteY13" fmla="*/ 1289923 h 1345914"/>
              <a:gd name="connsiteX14" fmla="*/ 1449554 w 1519834"/>
              <a:gd name="connsiteY14" fmla="*/ 344834 h 1345914"/>
              <a:gd name="connsiteX15" fmla="*/ 331757 w 1519834"/>
              <a:gd name="connsiteY15" fmla="*/ 162572 h 1345914"/>
              <a:gd name="connsiteX16" fmla="*/ 105043 w 1519834"/>
              <a:gd name="connsiteY16" fmla="*/ 722095 h 1345914"/>
              <a:gd name="connsiteX17" fmla="*/ 364030 w 1519834"/>
              <a:gd name="connsiteY17" fmla="*/ 1315434 h 1345914"/>
              <a:gd name="connsiteX18" fmla="*/ 1428949 w 1519834"/>
              <a:gd name="connsiteY18" fmla="*/ 939564 h 1345914"/>
              <a:gd name="connsiteX19" fmla="*/ 1085587 w 1519834"/>
              <a:gd name="connsiteY19" fmla="*/ 0 h 1345914"/>
              <a:gd name="connsiteX20" fmla="*/ 555549 w 1519834"/>
              <a:gd name="connsiteY20" fmla="*/ 178826 h 1345914"/>
              <a:gd name="connsiteX0" fmla="*/ 555549 w 1519834"/>
              <a:gd name="connsiteY0" fmla="*/ 178826 h 1345914"/>
              <a:gd name="connsiteX1" fmla="*/ 214717 w 1519834"/>
              <a:gd name="connsiteY1" fmla="*/ 458195 h 1345914"/>
              <a:gd name="connsiteX2" fmla="*/ 166071 w 1519834"/>
              <a:gd name="connsiteY2" fmla="*/ 498087 h 1345914"/>
              <a:gd name="connsiteX3" fmla="*/ 0 w 1519834"/>
              <a:gd name="connsiteY3" fmla="*/ 843983 h 1345914"/>
              <a:gd name="connsiteX4" fmla="*/ 741142 w 1519834"/>
              <a:gd name="connsiteY4" fmla="*/ 1345914 h 1345914"/>
              <a:gd name="connsiteX5" fmla="*/ 1008992 w 1519834"/>
              <a:gd name="connsiteY5" fmla="*/ 1264350 h 1345914"/>
              <a:gd name="connsiteX6" fmla="*/ 1253523 w 1519834"/>
              <a:gd name="connsiteY6" fmla="*/ 912124 h 1345914"/>
              <a:gd name="connsiteX7" fmla="*/ 1519834 w 1519834"/>
              <a:gd name="connsiteY7" fmla="*/ 536415 h 1345914"/>
              <a:gd name="connsiteX8" fmla="*/ 1206888 w 1519834"/>
              <a:gd name="connsiteY8" fmla="*/ 312883 h 1345914"/>
              <a:gd name="connsiteX9" fmla="*/ 842921 w 1519834"/>
              <a:gd name="connsiteY9" fmla="*/ 134119 h 1345914"/>
              <a:gd name="connsiteX10" fmla="*/ 466198 w 1519834"/>
              <a:gd name="connsiteY10" fmla="*/ 83035 h 1345914"/>
              <a:gd name="connsiteX11" fmla="*/ 220424 w 1519834"/>
              <a:gd name="connsiteY11" fmla="*/ 661103 h 1345914"/>
              <a:gd name="connsiteX12" fmla="*/ 274778 w 1519834"/>
              <a:gd name="connsiteY12" fmla="*/ 1019886 h 1345914"/>
              <a:gd name="connsiteX13" fmla="*/ 1175000 w 1519834"/>
              <a:gd name="connsiteY13" fmla="*/ 1289923 h 1345914"/>
              <a:gd name="connsiteX14" fmla="*/ 1449554 w 1519834"/>
              <a:gd name="connsiteY14" fmla="*/ 344834 h 1345914"/>
              <a:gd name="connsiteX15" fmla="*/ 331757 w 1519834"/>
              <a:gd name="connsiteY15" fmla="*/ 162572 h 1345914"/>
              <a:gd name="connsiteX16" fmla="*/ 105043 w 1519834"/>
              <a:gd name="connsiteY16" fmla="*/ 722095 h 1345914"/>
              <a:gd name="connsiteX17" fmla="*/ 356410 w 1519834"/>
              <a:gd name="connsiteY17" fmla="*/ 1246854 h 1345914"/>
              <a:gd name="connsiteX18" fmla="*/ 1428949 w 1519834"/>
              <a:gd name="connsiteY18" fmla="*/ 939564 h 1345914"/>
              <a:gd name="connsiteX19" fmla="*/ 1085587 w 1519834"/>
              <a:gd name="connsiteY19" fmla="*/ 0 h 1345914"/>
              <a:gd name="connsiteX20" fmla="*/ 555549 w 1519834"/>
              <a:gd name="connsiteY20" fmla="*/ 178826 h 1345914"/>
              <a:gd name="connsiteX0" fmla="*/ 555549 w 1519834"/>
              <a:gd name="connsiteY0" fmla="*/ 95791 h 1262879"/>
              <a:gd name="connsiteX1" fmla="*/ 214717 w 1519834"/>
              <a:gd name="connsiteY1" fmla="*/ 375160 h 1262879"/>
              <a:gd name="connsiteX2" fmla="*/ 166071 w 1519834"/>
              <a:gd name="connsiteY2" fmla="*/ 415052 h 1262879"/>
              <a:gd name="connsiteX3" fmla="*/ 0 w 1519834"/>
              <a:gd name="connsiteY3" fmla="*/ 760948 h 1262879"/>
              <a:gd name="connsiteX4" fmla="*/ 741142 w 1519834"/>
              <a:gd name="connsiteY4" fmla="*/ 1262879 h 1262879"/>
              <a:gd name="connsiteX5" fmla="*/ 1008992 w 1519834"/>
              <a:gd name="connsiteY5" fmla="*/ 1181315 h 1262879"/>
              <a:gd name="connsiteX6" fmla="*/ 1253523 w 1519834"/>
              <a:gd name="connsiteY6" fmla="*/ 829089 h 1262879"/>
              <a:gd name="connsiteX7" fmla="*/ 1519834 w 1519834"/>
              <a:gd name="connsiteY7" fmla="*/ 453380 h 1262879"/>
              <a:gd name="connsiteX8" fmla="*/ 1206888 w 1519834"/>
              <a:gd name="connsiteY8" fmla="*/ 229848 h 1262879"/>
              <a:gd name="connsiteX9" fmla="*/ 842921 w 1519834"/>
              <a:gd name="connsiteY9" fmla="*/ 51084 h 1262879"/>
              <a:gd name="connsiteX10" fmla="*/ 466198 w 1519834"/>
              <a:gd name="connsiteY10" fmla="*/ 0 h 1262879"/>
              <a:gd name="connsiteX11" fmla="*/ 220424 w 1519834"/>
              <a:gd name="connsiteY11" fmla="*/ 578068 h 1262879"/>
              <a:gd name="connsiteX12" fmla="*/ 274778 w 1519834"/>
              <a:gd name="connsiteY12" fmla="*/ 936851 h 1262879"/>
              <a:gd name="connsiteX13" fmla="*/ 1175000 w 1519834"/>
              <a:gd name="connsiteY13" fmla="*/ 1206888 h 1262879"/>
              <a:gd name="connsiteX14" fmla="*/ 1449554 w 1519834"/>
              <a:gd name="connsiteY14" fmla="*/ 261799 h 1262879"/>
              <a:gd name="connsiteX15" fmla="*/ 331757 w 1519834"/>
              <a:gd name="connsiteY15" fmla="*/ 79537 h 1262879"/>
              <a:gd name="connsiteX16" fmla="*/ 105043 w 1519834"/>
              <a:gd name="connsiteY16" fmla="*/ 639060 h 1262879"/>
              <a:gd name="connsiteX17" fmla="*/ 356410 w 1519834"/>
              <a:gd name="connsiteY17" fmla="*/ 1163819 h 1262879"/>
              <a:gd name="connsiteX18" fmla="*/ 1428949 w 1519834"/>
              <a:gd name="connsiteY18" fmla="*/ 856529 h 1262879"/>
              <a:gd name="connsiteX19" fmla="*/ 1055107 w 1519834"/>
              <a:gd name="connsiteY19" fmla="*/ 61745 h 1262879"/>
              <a:gd name="connsiteX20" fmla="*/ 555549 w 1519834"/>
              <a:gd name="connsiteY20" fmla="*/ 95791 h 1262879"/>
              <a:gd name="connsiteX0" fmla="*/ 555549 w 1519834"/>
              <a:gd name="connsiteY0" fmla="*/ 95791 h 1268594"/>
              <a:gd name="connsiteX1" fmla="*/ 214717 w 1519834"/>
              <a:gd name="connsiteY1" fmla="*/ 375160 h 1268594"/>
              <a:gd name="connsiteX2" fmla="*/ 166071 w 1519834"/>
              <a:gd name="connsiteY2" fmla="*/ 415052 h 1268594"/>
              <a:gd name="connsiteX3" fmla="*/ 0 w 1519834"/>
              <a:gd name="connsiteY3" fmla="*/ 760948 h 1268594"/>
              <a:gd name="connsiteX4" fmla="*/ 741142 w 1519834"/>
              <a:gd name="connsiteY4" fmla="*/ 1262879 h 1268594"/>
              <a:gd name="connsiteX5" fmla="*/ 1008992 w 1519834"/>
              <a:gd name="connsiteY5" fmla="*/ 1181315 h 1268594"/>
              <a:gd name="connsiteX6" fmla="*/ 1253523 w 1519834"/>
              <a:gd name="connsiteY6" fmla="*/ 829089 h 1268594"/>
              <a:gd name="connsiteX7" fmla="*/ 1519834 w 1519834"/>
              <a:gd name="connsiteY7" fmla="*/ 453380 h 1268594"/>
              <a:gd name="connsiteX8" fmla="*/ 1206888 w 1519834"/>
              <a:gd name="connsiteY8" fmla="*/ 229848 h 1268594"/>
              <a:gd name="connsiteX9" fmla="*/ 842921 w 1519834"/>
              <a:gd name="connsiteY9" fmla="*/ 51084 h 1268594"/>
              <a:gd name="connsiteX10" fmla="*/ 466198 w 1519834"/>
              <a:gd name="connsiteY10" fmla="*/ 0 h 1268594"/>
              <a:gd name="connsiteX11" fmla="*/ 220424 w 1519834"/>
              <a:gd name="connsiteY11" fmla="*/ 578068 h 1268594"/>
              <a:gd name="connsiteX12" fmla="*/ 274778 w 1519834"/>
              <a:gd name="connsiteY12" fmla="*/ 936851 h 1268594"/>
              <a:gd name="connsiteX13" fmla="*/ 1175000 w 1519834"/>
              <a:gd name="connsiteY13" fmla="*/ 1206888 h 1268594"/>
              <a:gd name="connsiteX14" fmla="*/ 1449554 w 1519834"/>
              <a:gd name="connsiteY14" fmla="*/ 261799 h 1268594"/>
              <a:gd name="connsiteX15" fmla="*/ 331757 w 1519834"/>
              <a:gd name="connsiteY15" fmla="*/ 79537 h 1268594"/>
              <a:gd name="connsiteX16" fmla="*/ 105043 w 1519834"/>
              <a:gd name="connsiteY16" fmla="*/ 639060 h 1268594"/>
              <a:gd name="connsiteX17" fmla="*/ 489760 w 1519834"/>
              <a:gd name="connsiteY17" fmla="*/ 1268594 h 1268594"/>
              <a:gd name="connsiteX18" fmla="*/ 1428949 w 1519834"/>
              <a:gd name="connsiteY18" fmla="*/ 856529 h 1268594"/>
              <a:gd name="connsiteX19" fmla="*/ 1055107 w 1519834"/>
              <a:gd name="connsiteY19" fmla="*/ 61745 h 1268594"/>
              <a:gd name="connsiteX20" fmla="*/ 555549 w 1519834"/>
              <a:gd name="connsiteY20" fmla="*/ 95791 h 1268594"/>
              <a:gd name="connsiteX0" fmla="*/ 555549 w 1519834"/>
              <a:gd name="connsiteY0" fmla="*/ 95791 h 1268594"/>
              <a:gd name="connsiteX1" fmla="*/ 214717 w 1519834"/>
              <a:gd name="connsiteY1" fmla="*/ 375160 h 1268594"/>
              <a:gd name="connsiteX2" fmla="*/ 166071 w 1519834"/>
              <a:gd name="connsiteY2" fmla="*/ 415052 h 1268594"/>
              <a:gd name="connsiteX3" fmla="*/ 0 w 1519834"/>
              <a:gd name="connsiteY3" fmla="*/ 760948 h 1268594"/>
              <a:gd name="connsiteX4" fmla="*/ 741142 w 1519834"/>
              <a:gd name="connsiteY4" fmla="*/ 1262879 h 1268594"/>
              <a:gd name="connsiteX5" fmla="*/ 1008992 w 1519834"/>
              <a:gd name="connsiteY5" fmla="*/ 1181315 h 1268594"/>
              <a:gd name="connsiteX6" fmla="*/ 1253523 w 1519834"/>
              <a:gd name="connsiteY6" fmla="*/ 829089 h 1268594"/>
              <a:gd name="connsiteX7" fmla="*/ 1519834 w 1519834"/>
              <a:gd name="connsiteY7" fmla="*/ 453380 h 1268594"/>
              <a:gd name="connsiteX8" fmla="*/ 1206888 w 1519834"/>
              <a:gd name="connsiteY8" fmla="*/ 229848 h 1268594"/>
              <a:gd name="connsiteX9" fmla="*/ 842921 w 1519834"/>
              <a:gd name="connsiteY9" fmla="*/ 51084 h 1268594"/>
              <a:gd name="connsiteX10" fmla="*/ 466198 w 1519834"/>
              <a:gd name="connsiteY10" fmla="*/ 0 h 1268594"/>
              <a:gd name="connsiteX11" fmla="*/ 220424 w 1519834"/>
              <a:gd name="connsiteY11" fmla="*/ 578068 h 1268594"/>
              <a:gd name="connsiteX12" fmla="*/ 274778 w 1519834"/>
              <a:gd name="connsiteY12" fmla="*/ 936851 h 1268594"/>
              <a:gd name="connsiteX13" fmla="*/ 1175000 w 1519834"/>
              <a:gd name="connsiteY13" fmla="*/ 1206888 h 1268594"/>
              <a:gd name="connsiteX14" fmla="*/ 1449554 w 1519834"/>
              <a:gd name="connsiteY14" fmla="*/ 261799 h 1268594"/>
              <a:gd name="connsiteX15" fmla="*/ 331757 w 1519834"/>
              <a:gd name="connsiteY15" fmla="*/ 79537 h 1268594"/>
              <a:gd name="connsiteX16" fmla="*/ 105043 w 1519834"/>
              <a:gd name="connsiteY16" fmla="*/ 639060 h 1268594"/>
              <a:gd name="connsiteX17" fmla="*/ 489760 w 1519834"/>
              <a:gd name="connsiteY17" fmla="*/ 1268594 h 1268594"/>
              <a:gd name="connsiteX18" fmla="*/ 1371799 w 1519834"/>
              <a:gd name="connsiteY18" fmla="*/ 989879 h 1268594"/>
              <a:gd name="connsiteX19" fmla="*/ 1055107 w 1519834"/>
              <a:gd name="connsiteY19" fmla="*/ 61745 h 1268594"/>
              <a:gd name="connsiteX20" fmla="*/ 555549 w 1519834"/>
              <a:gd name="connsiteY20" fmla="*/ 95791 h 1268594"/>
              <a:gd name="connsiteX0" fmla="*/ 555549 w 1519834"/>
              <a:gd name="connsiteY0" fmla="*/ 95791 h 1268594"/>
              <a:gd name="connsiteX1" fmla="*/ 214717 w 1519834"/>
              <a:gd name="connsiteY1" fmla="*/ 375160 h 1268594"/>
              <a:gd name="connsiteX2" fmla="*/ 166071 w 1519834"/>
              <a:gd name="connsiteY2" fmla="*/ 415052 h 1268594"/>
              <a:gd name="connsiteX3" fmla="*/ 0 w 1519834"/>
              <a:gd name="connsiteY3" fmla="*/ 760948 h 1268594"/>
              <a:gd name="connsiteX4" fmla="*/ 741142 w 1519834"/>
              <a:gd name="connsiteY4" fmla="*/ 1262879 h 1268594"/>
              <a:gd name="connsiteX5" fmla="*/ 1008992 w 1519834"/>
              <a:gd name="connsiteY5" fmla="*/ 1181315 h 1268594"/>
              <a:gd name="connsiteX6" fmla="*/ 1253523 w 1519834"/>
              <a:gd name="connsiteY6" fmla="*/ 829089 h 1268594"/>
              <a:gd name="connsiteX7" fmla="*/ 1519834 w 1519834"/>
              <a:gd name="connsiteY7" fmla="*/ 453380 h 1268594"/>
              <a:gd name="connsiteX8" fmla="*/ 1206888 w 1519834"/>
              <a:gd name="connsiteY8" fmla="*/ 229848 h 1268594"/>
              <a:gd name="connsiteX9" fmla="*/ 842921 w 1519834"/>
              <a:gd name="connsiteY9" fmla="*/ 51084 h 1268594"/>
              <a:gd name="connsiteX10" fmla="*/ 466198 w 1519834"/>
              <a:gd name="connsiteY10" fmla="*/ 0 h 1268594"/>
              <a:gd name="connsiteX11" fmla="*/ 220424 w 1519834"/>
              <a:gd name="connsiteY11" fmla="*/ 578068 h 1268594"/>
              <a:gd name="connsiteX12" fmla="*/ 274778 w 1519834"/>
              <a:gd name="connsiteY12" fmla="*/ 936851 h 1268594"/>
              <a:gd name="connsiteX13" fmla="*/ 1175000 w 1519834"/>
              <a:gd name="connsiteY13" fmla="*/ 1206888 h 1268594"/>
              <a:gd name="connsiteX14" fmla="*/ 1449554 w 1519834"/>
              <a:gd name="connsiteY14" fmla="*/ 261799 h 1268594"/>
              <a:gd name="connsiteX15" fmla="*/ 331757 w 1519834"/>
              <a:gd name="connsiteY15" fmla="*/ 79537 h 1268594"/>
              <a:gd name="connsiteX16" fmla="*/ 105043 w 1519834"/>
              <a:gd name="connsiteY16" fmla="*/ 639060 h 1268594"/>
              <a:gd name="connsiteX17" fmla="*/ 489760 w 1519834"/>
              <a:gd name="connsiteY17" fmla="*/ 1268594 h 1268594"/>
              <a:gd name="connsiteX18" fmla="*/ 1371799 w 1519834"/>
              <a:gd name="connsiteY18" fmla="*/ 989879 h 1268594"/>
              <a:gd name="connsiteX19" fmla="*/ 1203699 w 1519834"/>
              <a:gd name="connsiteY19" fmla="*/ 489226 h 1268594"/>
              <a:gd name="connsiteX20" fmla="*/ 1055107 w 1519834"/>
              <a:gd name="connsiteY20" fmla="*/ 61745 h 1268594"/>
              <a:gd name="connsiteX21" fmla="*/ 555549 w 1519834"/>
              <a:gd name="connsiteY21" fmla="*/ 95791 h 1268594"/>
              <a:gd name="connsiteX0" fmla="*/ 555549 w 1519834"/>
              <a:gd name="connsiteY0" fmla="*/ 95791 h 1268594"/>
              <a:gd name="connsiteX1" fmla="*/ 214717 w 1519834"/>
              <a:gd name="connsiteY1" fmla="*/ 375160 h 1268594"/>
              <a:gd name="connsiteX2" fmla="*/ 166071 w 1519834"/>
              <a:gd name="connsiteY2" fmla="*/ 415052 h 1268594"/>
              <a:gd name="connsiteX3" fmla="*/ 0 w 1519834"/>
              <a:gd name="connsiteY3" fmla="*/ 760948 h 1268594"/>
              <a:gd name="connsiteX4" fmla="*/ 741142 w 1519834"/>
              <a:gd name="connsiteY4" fmla="*/ 1262879 h 1268594"/>
              <a:gd name="connsiteX5" fmla="*/ 1008992 w 1519834"/>
              <a:gd name="connsiteY5" fmla="*/ 1181315 h 1268594"/>
              <a:gd name="connsiteX6" fmla="*/ 1253523 w 1519834"/>
              <a:gd name="connsiteY6" fmla="*/ 829089 h 1268594"/>
              <a:gd name="connsiteX7" fmla="*/ 1519834 w 1519834"/>
              <a:gd name="connsiteY7" fmla="*/ 453380 h 1268594"/>
              <a:gd name="connsiteX8" fmla="*/ 1206888 w 1519834"/>
              <a:gd name="connsiteY8" fmla="*/ 229848 h 1268594"/>
              <a:gd name="connsiteX9" fmla="*/ 842921 w 1519834"/>
              <a:gd name="connsiteY9" fmla="*/ 51084 h 1268594"/>
              <a:gd name="connsiteX10" fmla="*/ 466198 w 1519834"/>
              <a:gd name="connsiteY10" fmla="*/ 0 h 1268594"/>
              <a:gd name="connsiteX11" fmla="*/ 220424 w 1519834"/>
              <a:gd name="connsiteY11" fmla="*/ 578068 h 1268594"/>
              <a:gd name="connsiteX12" fmla="*/ 274778 w 1519834"/>
              <a:gd name="connsiteY12" fmla="*/ 936851 h 1268594"/>
              <a:gd name="connsiteX13" fmla="*/ 1175000 w 1519834"/>
              <a:gd name="connsiteY13" fmla="*/ 1206888 h 1268594"/>
              <a:gd name="connsiteX14" fmla="*/ 1449554 w 1519834"/>
              <a:gd name="connsiteY14" fmla="*/ 261799 h 1268594"/>
              <a:gd name="connsiteX15" fmla="*/ 331757 w 1519834"/>
              <a:gd name="connsiteY15" fmla="*/ 79537 h 1268594"/>
              <a:gd name="connsiteX16" fmla="*/ 105043 w 1519834"/>
              <a:gd name="connsiteY16" fmla="*/ 639060 h 1268594"/>
              <a:gd name="connsiteX17" fmla="*/ 489760 w 1519834"/>
              <a:gd name="connsiteY17" fmla="*/ 1268594 h 1268594"/>
              <a:gd name="connsiteX18" fmla="*/ 1371799 w 1519834"/>
              <a:gd name="connsiteY18" fmla="*/ 989879 h 1268594"/>
              <a:gd name="connsiteX19" fmla="*/ 1489449 w 1519834"/>
              <a:gd name="connsiteY19" fmla="*/ 641626 h 1268594"/>
              <a:gd name="connsiteX20" fmla="*/ 1055107 w 1519834"/>
              <a:gd name="connsiteY20" fmla="*/ 61745 h 1268594"/>
              <a:gd name="connsiteX21" fmla="*/ 555549 w 1519834"/>
              <a:gd name="connsiteY21" fmla="*/ 95791 h 1268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519834" h="1268594">
                <a:moveTo>
                  <a:pt x="555549" y="95791"/>
                </a:moveTo>
                <a:lnTo>
                  <a:pt x="214717" y="375160"/>
                </a:lnTo>
                <a:lnTo>
                  <a:pt x="166071" y="415052"/>
                </a:lnTo>
                <a:lnTo>
                  <a:pt x="0" y="760948"/>
                </a:lnTo>
                <a:lnTo>
                  <a:pt x="741142" y="1262879"/>
                </a:lnTo>
                <a:lnTo>
                  <a:pt x="1008992" y="1181315"/>
                </a:lnTo>
                <a:lnTo>
                  <a:pt x="1253523" y="829089"/>
                </a:lnTo>
                <a:lnTo>
                  <a:pt x="1519834" y="453380"/>
                </a:lnTo>
                <a:lnTo>
                  <a:pt x="1206888" y="229848"/>
                </a:lnTo>
                <a:lnTo>
                  <a:pt x="842921" y="51084"/>
                </a:lnTo>
                <a:lnTo>
                  <a:pt x="466198" y="0"/>
                </a:lnTo>
                <a:lnTo>
                  <a:pt x="220424" y="578068"/>
                </a:lnTo>
                <a:lnTo>
                  <a:pt x="274778" y="936851"/>
                </a:lnTo>
                <a:lnTo>
                  <a:pt x="1175000" y="1206888"/>
                </a:lnTo>
                <a:lnTo>
                  <a:pt x="1449554" y="261799"/>
                </a:lnTo>
                <a:lnTo>
                  <a:pt x="331757" y="79537"/>
                </a:lnTo>
                <a:lnTo>
                  <a:pt x="105043" y="639060"/>
                </a:lnTo>
                <a:lnTo>
                  <a:pt x="489760" y="1268594"/>
                </a:lnTo>
                <a:lnTo>
                  <a:pt x="1371799" y="989879"/>
                </a:lnTo>
                <a:lnTo>
                  <a:pt x="1489449" y="641626"/>
                </a:lnTo>
                <a:lnTo>
                  <a:pt x="1055107" y="61745"/>
                </a:lnTo>
                <a:lnTo>
                  <a:pt x="555549" y="95791"/>
                </a:lnTo>
                <a:close/>
              </a:path>
            </a:pathLst>
          </a:custGeom>
          <a:noFill/>
          <a:ln w="3175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pPr rtl="0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739671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605AF1-623C-4E09-AB5D-8DD057148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0169" y="1152771"/>
            <a:ext cx="5431971" cy="846301"/>
          </a:xfrm>
        </p:spPr>
        <p:txBody>
          <a:bodyPr rtlCol="0"/>
          <a:lstStyle/>
          <a:p>
            <a:pPr rtl="0"/>
            <a:r>
              <a:rPr lang="ko-KR" altLang="en-US"/>
              <a:t>성장 전략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B1DDDEF-20C4-4F65-BAC9-0A763DF7E02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22254" y="2469515"/>
            <a:ext cx="5433204" cy="365125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rtl="0"/>
            <a:r>
              <a:rPr lang="en-US" altLang="ko-KR"/>
              <a:t>2</a:t>
            </a:r>
            <a:r>
              <a:rPr lang="ko-KR" altLang="en-US"/>
              <a:t>월 </a:t>
            </a:r>
            <a:r>
              <a:rPr lang="en-US" altLang="ko-KR"/>
              <a:t>20XX</a:t>
            </a:r>
          </a:p>
        </p:txBody>
      </p:sp>
      <p:sp>
        <p:nvSpPr>
          <p:cNvPr id="17" name="텍스트 개체 틀 16">
            <a:extLst>
              <a:ext uri="{FF2B5EF4-FFF2-40B4-BE49-F238E27FC236}">
                <a16:creationId xmlns:a16="http://schemas.microsoft.com/office/drawing/2014/main" id="{24158E79-DA49-4521-BEC6-A7BA93C41F4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921828" y="2798940"/>
            <a:ext cx="5431971" cy="557950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/>
              <a:t>제품 확립에 도움이 되도록 중요 또는 최상위 참가자에게 제품 배포</a:t>
            </a:r>
          </a:p>
        </p:txBody>
      </p:sp>
      <p:sp>
        <p:nvSpPr>
          <p:cNvPr id="24" name="텍스트 개체 틀 23">
            <a:extLst>
              <a:ext uri="{FF2B5EF4-FFF2-40B4-BE49-F238E27FC236}">
                <a16:creationId xmlns:a16="http://schemas.microsoft.com/office/drawing/2014/main" id="{319E41BC-4F05-4804-843A-E1846794FBF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922254" y="3569311"/>
            <a:ext cx="5433204" cy="365125"/>
          </a:xfrm>
        </p:spPr>
        <p:txBody>
          <a:bodyPr rtlCol="0">
            <a:normAutofit fontScale="92500"/>
          </a:bodyPr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ko-KR" altLang="en-US" dirty="0"/>
              <a:t> </a:t>
            </a:r>
            <a:r>
              <a:rPr lang="en-US" altLang="ko-KR" dirty="0"/>
              <a:t>, </a:t>
            </a:r>
            <a:r>
              <a:rPr lang="ko-KR" altLang="en-US" dirty="0"/>
              <a:t>김건호 </a:t>
            </a:r>
            <a:r>
              <a:rPr lang="en-US" altLang="ko-KR" dirty="0"/>
              <a:t>3</a:t>
            </a:r>
            <a:r>
              <a:rPr lang="ko-KR" altLang="en-US" dirty="0"/>
              <a:t>월</a:t>
            </a:r>
          </a:p>
        </p:txBody>
      </p:sp>
      <p:sp>
        <p:nvSpPr>
          <p:cNvPr id="25" name="텍스트 개체 틀 24">
            <a:extLst>
              <a:ext uri="{FF2B5EF4-FFF2-40B4-BE49-F238E27FC236}">
                <a16:creationId xmlns:a16="http://schemas.microsoft.com/office/drawing/2014/main" id="{23BDF8B9-53DF-46F4-98D4-053D78D610B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921828" y="3898736"/>
            <a:ext cx="5431971" cy="557950"/>
          </a:xfrm>
        </p:spPr>
        <p:txBody>
          <a:bodyPr rtlCol="0"/>
          <a:lstStyle/>
          <a:p>
            <a:pPr rtl="0"/>
            <a:r>
              <a:rPr lang="ko-KR" altLang="en-US"/>
              <a:t>일반 대중에게 제품 출시 및 언론과 소셜 미디어 계정 모니터링</a:t>
            </a:r>
          </a:p>
        </p:txBody>
      </p:sp>
      <p:sp>
        <p:nvSpPr>
          <p:cNvPr id="26" name="텍스트 개체 틀 25">
            <a:extLst>
              <a:ext uri="{FF2B5EF4-FFF2-40B4-BE49-F238E27FC236}">
                <a16:creationId xmlns:a16="http://schemas.microsoft.com/office/drawing/2014/main" id="{0FD0A14C-4421-4979-AF8C-F7E649A8816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922254" y="4669107"/>
            <a:ext cx="5433204" cy="365125"/>
          </a:xfrm>
        </p:spPr>
        <p:txBody>
          <a:bodyPr rtlCol="0">
            <a:normAutofit fontScale="92500"/>
          </a:bodyPr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ko-KR" altLang="en-US" dirty="0"/>
              <a:t> </a:t>
            </a:r>
            <a:r>
              <a:rPr lang="en-US" altLang="ko-KR" dirty="0"/>
              <a:t>, </a:t>
            </a:r>
            <a:r>
              <a:rPr lang="ko-KR" altLang="en-US" dirty="0"/>
              <a:t>김건호 </a:t>
            </a:r>
            <a:r>
              <a:rPr lang="en-US" altLang="ko-KR" dirty="0"/>
              <a:t>10</a:t>
            </a:r>
            <a:r>
              <a:rPr lang="ko-KR" altLang="en-US" dirty="0"/>
              <a:t>월</a:t>
            </a:r>
          </a:p>
        </p:txBody>
      </p:sp>
      <p:sp>
        <p:nvSpPr>
          <p:cNvPr id="27" name="텍스트 개체 틀 26">
            <a:extLst>
              <a:ext uri="{FF2B5EF4-FFF2-40B4-BE49-F238E27FC236}">
                <a16:creationId xmlns:a16="http://schemas.microsoft.com/office/drawing/2014/main" id="{9C0DB469-503B-40AF-84D1-C69B085AA96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21828" y="4998532"/>
            <a:ext cx="5431971" cy="557950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/>
              <a:t>필요에 따라 피드백 수집 및 제품 디자인 조정</a:t>
            </a:r>
          </a:p>
          <a:p>
            <a:pPr rtl="0"/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FDC0E0A-2715-4BF9-8659-0ED8629BA24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ko-KR" altLang="en-US" dirty="0"/>
              <a:t> </a:t>
            </a:r>
            <a:r>
              <a:rPr lang="en-US" altLang="ko-KR" dirty="0"/>
              <a:t>, </a:t>
            </a:r>
            <a:r>
              <a:rPr lang="ko-KR" altLang="en-US" dirty="0"/>
              <a:t>김건호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E75224-81EB-4CDA-BBBE-44B4B2F3C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ko-KR" altLang="en-US" dirty="0"/>
              <a:t>시나리오에 따른 공정 시뮬레이션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A32F697-D1D4-4B0A-B960-D1869BF860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210613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971188AF-1B8F-40DD-90B1-DC0F52BA4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lIns="0" rtlCol="0"/>
          <a:lstStyle/>
          <a:p>
            <a:pPr rtl="0"/>
            <a:r>
              <a:rPr lang="ko-KR" altLang="en-US" dirty="0"/>
              <a:t>유입</a:t>
            </a:r>
          </a:p>
        </p:txBody>
      </p:sp>
      <p:sp>
        <p:nvSpPr>
          <p:cNvPr id="75" name="텍스트 개체 틀 74">
            <a:extLst>
              <a:ext uri="{FF2B5EF4-FFF2-40B4-BE49-F238E27FC236}">
                <a16:creationId xmlns:a16="http://schemas.microsoft.com/office/drawing/2014/main" id="{5425916A-A2C0-45C3-9A48-E48DEB97F63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48749" y="1361938"/>
            <a:ext cx="6765925" cy="496888"/>
          </a:xfrm>
        </p:spPr>
        <p:txBody>
          <a:bodyPr rtlCol="0"/>
          <a:lstStyle/>
          <a:p>
            <a:pPr rtl="0"/>
            <a:r>
              <a:rPr lang="ko-KR" altLang="en-US" dirty="0"/>
              <a:t>성공 예측</a:t>
            </a:r>
          </a:p>
        </p:txBody>
      </p:sp>
      <p:graphicFrame>
        <p:nvGraphicFramePr>
          <p:cNvPr id="53" name="표 50">
            <a:extLst>
              <a:ext uri="{FF2B5EF4-FFF2-40B4-BE49-F238E27FC236}">
                <a16:creationId xmlns:a16="http://schemas.microsoft.com/office/drawing/2014/main" id="{7EB17215-3702-4854-86F9-086DB8BCA17E}"/>
              </a:ext>
            </a:extLst>
          </p:cNvPr>
          <p:cNvGraphicFramePr>
            <a:graphicFrameLocks noGrp="1"/>
          </p:cNvGraphicFramePr>
          <p:nvPr>
            <p:ph type="chart" sz="quarter" idx="13"/>
            <p:extLst>
              <p:ext uri="{D42A27DB-BD31-4B8C-83A1-F6EECF244321}">
                <p14:modId xmlns:p14="http://schemas.microsoft.com/office/powerpoint/2010/main" val="2018462565"/>
              </p:ext>
            </p:extLst>
          </p:nvPr>
        </p:nvGraphicFramePr>
        <p:xfrm>
          <a:off x="838200" y="2286000"/>
          <a:ext cx="6099051" cy="35036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8631">
                  <a:extLst>
                    <a:ext uri="{9D8B030D-6E8A-4147-A177-3AD203B41FA5}">
                      <a16:colId xmlns:a16="http://schemas.microsoft.com/office/drawing/2014/main" val="544038161"/>
                    </a:ext>
                  </a:extLst>
                </a:gridCol>
                <a:gridCol w="1130105">
                  <a:extLst>
                    <a:ext uri="{9D8B030D-6E8A-4147-A177-3AD203B41FA5}">
                      <a16:colId xmlns:a16="http://schemas.microsoft.com/office/drawing/2014/main" val="2284043154"/>
                    </a:ext>
                  </a:extLst>
                </a:gridCol>
                <a:gridCol w="1130105">
                  <a:extLst>
                    <a:ext uri="{9D8B030D-6E8A-4147-A177-3AD203B41FA5}">
                      <a16:colId xmlns:a16="http://schemas.microsoft.com/office/drawing/2014/main" val="2987712514"/>
                    </a:ext>
                  </a:extLst>
                </a:gridCol>
                <a:gridCol w="1130105">
                  <a:extLst>
                    <a:ext uri="{9D8B030D-6E8A-4147-A177-3AD203B41FA5}">
                      <a16:colId xmlns:a16="http://schemas.microsoft.com/office/drawing/2014/main" val="1068233346"/>
                    </a:ext>
                  </a:extLst>
                </a:gridCol>
                <a:gridCol w="1130105">
                  <a:extLst>
                    <a:ext uri="{9D8B030D-6E8A-4147-A177-3AD203B41FA5}">
                      <a16:colId xmlns:a16="http://schemas.microsoft.com/office/drawing/2014/main" val="3019130451"/>
                    </a:ext>
                  </a:extLst>
                </a:gridCol>
              </a:tblGrid>
              <a:tr h="308774">
                <a:tc>
                  <a:txBody>
                    <a:bodyPr/>
                    <a:lstStyle/>
                    <a:p>
                      <a:pPr algn="r" rtl="0"/>
                      <a:r>
                        <a:rPr lang="ko-KR" altLang="en-US" sz="1400" b="0" cap="all" spc="150" noProof="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주요 </a:t>
                      </a:r>
                      <a:r>
                        <a:rPr lang="ko-KR" altLang="en-US" sz="1400" b="0" cap="all" spc="150" noProof="0" dirty="0" err="1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메트릭</a:t>
                      </a:r>
                      <a:endParaRPr lang="ko-KR" altLang="en-US" sz="1400" b="0" cap="all" spc="150" noProof="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ko-KR" altLang="en-US" sz="1400" b="0" cap="all" spc="150" baseline="0" noProof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ko-KR" altLang="en-US" sz="1400" b="0" cap="all" spc="150" baseline="0" noProof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ko-KR" altLang="en-US" sz="1400" b="0" cap="all" spc="150" baseline="0" noProof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ko-KR" altLang="en-US" sz="1400" b="0" cap="all" spc="150" baseline="0" noProof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3065677"/>
                  </a:ext>
                </a:extLst>
              </a:tr>
              <a:tr h="638982">
                <a:tc>
                  <a:txBody>
                    <a:bodyPr/>
                    <a:lstStyle/>
                    <a:p>
                      <a:pPr algn="ctr" rtl="0"/>
                      <a:endParaRPr lang="ko-KR" altLang="en-US" sz="1200" noProof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ko-KR" altLang="en-US" sz="1200" kern="1200" noProof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클라이언트</a:t>
                      </a:r>
                      <a:endParaRPr lang="ko-KR" altLang="ru-RU" sz="1200" kern="1200" noProof="0">
                        <a:solidFill>
                          <a:schemeClr val="tx1"/>
                        </a:solidFill>
                        <a:latin typeface="+mn-lt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ko-KR" altLang="en-US" sz="1200" kern="1200" noProof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주문</a:t>
                      </a:r>
                      <a:endParaRPr lang="ko-KR" altLang="ru-RU" sz="1200" kern="1200" noProof="0">
                        <a:solidFill>
                          <a:schemeClr val="tx1"/>
                        </a:solidFill>
                        <a:latin typeface="+mn-lt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ko-KR" altLang="en-US" sz="1200" kern="1200" noProof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총 수익</a:t>
                      </a:r>
                      <a:endParaRPr lang="ko-KR" altLang="ru-RU" sz="1200" kern="1200" noProof="0">
                        <a:solidFill>
                          <a:schemeClr val="tx1"/>
                        </a:solidFill>
                        <a:latin typeface="+mn-lt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ko-KR" altLang="en-US" sz="1200" kern="1200" noProof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순수익</a:t>
                      </a:r>
                      <a:endParaRPr lang="ko-KR" altLang="ru-RU" sz="1200" kern="1200" noProof="0">
                        <a:solidFill>
                          <a:schemeClr val="tx1"/>
                        </a:solidFill>
                        <a:latin typeface="+mn-lt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9137574"/>
                  </a:ext>
                </a:extLst>
              </a:tr>
              <a:tr h="638982">
                <a:tc>
                  <a:txBody>
                    <a:bodyPr/>
                    <a:lstStyle/>
                    <a:p>
                      <a:pPr algn="ctr" rtl="0"/>
                      <a:r>
                        <a:rPr lang="en-US" altLang="ko-KR" sz="120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120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 </a:t>
                      </a:r>
                      <a:r>
                        <a:rPr lang="en-US" altLang="ko-KR" sz="120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– </a:t>
                      </a:r>
                      <a:r>
                        <a:rPr lang="ko-KR" altLang="en-US" sz="120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안형석</a:t>
                      </a:r>
                      <a:r>
                        <a:rPr lang="en-US" altLang="ko-KR" sz="120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20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박민준</a:t>
                      </a:r>
                      <a:r>
                        <a:rPr lang="en-US" altLang="ko-KR" sz="120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200" noProof="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오영택</a:t>
                      </a:r>
                      <a:r>
                        <a:rPr lang="ko-KR" altLang="en-US" sz="120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20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20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김건호</a:t>
                      </a:r>
                      <a:endParaRPr lang="ko-KR" altLang="ru-RU" sz="1200" noProof="0" dirty="0">
                        <a:solidFill>
                          <a:schemeClr val="tx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ko-KR" sz="1200" noProof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endParaRPr lang="ko-KR" altLang="ru-RU" sz="1200" noProof="0">
                        <a:solidFill>
                          <a:schemeClr val="tx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ko-KR" sz="1200" noProof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1100</a:t>
                      </a:r>
                      <a:endParaRPr lang="ko-KR" altLang="ru-RU" sz="1200" noProof="0">
                        <a:solidFill>
                          <a:schemeClr val="tx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ko-KR" sz="120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₩10,000</a:t>
                      </a:r>
                      <a:endParaRPr lang="ko-KR" altLang="ru-RU" sz="1200" noProof="0" dirty="0">
                        <a:solidFill>
                          <a:schemeClr val="tx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ko-KR" sz="120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₩7,000</a:t>
                      </a:r>
                      <a:endParaRPr lang="ko-KR" altLang="ru-RU" sz="1200" noProof="0" dirty="0">
                        <a:solidFill>
                          <a:schemeClr val="tx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07742485"/>
                  </a:ext>
                </a:extLst>
              </a:tr>
              <a:tr h="638982">
                <a:tc>
                  <a:txBody>
                    <a:bodyPr/>
                    <a:lstStyle/>
                    <a:p>
                      <a:pPr algn="ctr" rtl="0"/>
                      <a:r>
                        <a:rPr lang="en-US" altLang="ko-KR" sz="120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120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 </a:t>
                      </a:r>
                      <a:r>
                        <a:rPr lang="en-US" altLang="ko-KR" sz="120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– </a:t>
                      </a:r>
                      <a:r>
                        <a:rPr lang="ko-KR" altLang="en-US" sz="120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안형석</a:t>
                      </a:r>
                      <a:r>
                        <a:rPr lang="en-US" altLang="ko-KR" sz="120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20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박민준</a:t>
                      </a:r>
                      <a:r>
                        <a:rPr lang="en-US" altLang="ko-KR" sz="120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200" noProof="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오영택</a:t>
                      </a:r>
                      <a:r>
                        <a:rPr lang="ko-KR" altLang="en-US" sz="120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20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20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김건호</a:t>
                      </a:r>
                      <a:endParaRPr lang="ko-KR" altLang="ru-RU" sz="1200" noProof="0" dirty="0">
                        <a:solidFill>
                          <a:schemeClr val="tx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ko-KR" sz="120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endParaRPr lang="ko-KR" altLang="ru-RU" sz="1200" noProof="0" dirty="0">
                        <a:solidFill>
                          <a:schemeClr val="tx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ko-KR" sz="1200" noProof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200</a:t>
                      </a:r>
                      <a:endParaRPr lang="ko-KR" altLang="ru-RU" sz="1200" noProof="0">
                        <a:solidFill>
                          <a:schemeClr val="tx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₩20,000</a:t>
                      </a:r>
                      <a:endParaRPr lang="ko-KR" altLang="ru-RU" sz="1200" noProof="0" dirty="0">
                        <a:solidFill>
                          <a:schemeClr val="tx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₩16,000</a:t>
                      </a:r>
                      <a:endParaRPr lang="ko-KR" altLang="ru-RU" sz="1200" noProof="0" dirty="0">
                        <a:solidFill>
                          <a:schemeClr val="tx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6860975"/>
                  </a:ext>
                </a:extLst>
              </a:tr>
              <a:tr h="638982">
                <a:tc>
                  <a:txBody>
                    <a:bodyPr/>
                    <a:lstStyle/>
                    <a:p>
                      <a:pPr algn="ctr" rtl="0"/>
                      <a:r>
                        <a:rPr lang="en-US" altLang="ko-KR" sz="120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120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 </a:t>
                      </a:r>
                      <a:r>
                        <a:rPr lang="en-US" altLang="ko-KR" sz="120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– </a:t>
                      </a:r>
                      <a:r>
                        <a:rPr lang="ko-KR" altLang="en-US" sz="120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안형석</a:t>
                      </a:r>
                      <a:r>
                        <a:rPr lang="en-US" altLang="ko-KR" sz="120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20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박민준</a:t>
                      </a:r>
                      <a:r>
                        <a:rPr lang="en-US" altLang="ko-KR" sz="120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200" noProof="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오영택</a:t>
                      </a:r>
                      <a:r>
                        <a:rPr lang="ko-KR" altLang="en-US" sz="120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20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20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김건호</a:t>
                      </a:r>
                      <a:endParaRPr lang="ko-KR" altLang="ru-RU" sz="1200" noProof="0" dirty="0">
                        <a:solidFill>
                          <a:schemeClr val="tx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ko-KR" sz="1200" noProof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  <a:endParaRPr lang="ko-KR" altLang="ru-RU" sz="1200" noProof="0">
                        <a:solidFill>
                          <a:schemeClr val="tx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ko-KR" sz="1200" noProof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300</a:t>
                      </a:r>
                      <a:endParaRPr lang="ko-KR" altLang="ru-RU" sz="1200" noProof="0">
                        <a:solidFill>
                          <a:schemeClr val="tx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₩30,000</a:t>
                      </a:r>
                      <a:endParaRPr lang="ko-KR" altLang="ru-RU" sz="1200" noProof="0" dirty="0">
                        <a:solidFill>
                          <a:schemeClr val="tx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₩25,000</a:t>
                      </a:r>
                      <a:endParaRPr lang="ko-KR" altLang="ru-RU" sz="1200" noProof="0" dirty="0">
                        <a:solidFill>
                          <a:schemeClr val="tx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05121222"/>
                  </a:ext>
                </a:extLst>
              </a:tr>
              <a:tr h="638982">
                <a:tc>
                  <a:txBody>
                    <a:bodyPr/>
                    <a:lstStyle/>
                    <a:p>
                      <a:pPr algn="ctr" rtl="0"/>
                      <a:r>
                        <a:rPr lang="en-US" altLang="ko-KR" sz="120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120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 </a:t>
                      </a:r>
                      <a:r>
                        <a:rPr lang="en-US" altLang="ko-KR" sz="120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– </a:t>
                      </a:r>
                      <a:r>
                        <a:rPr lang="ko-KR" altLang="en-US" sz="120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안형석</a:t>
                      </a:r>
                      <a:r>
                        <a:rPr lang="en-US" altLang="ko-KR" sz="120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20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박민준</a:t>
                      </a:r>
                      <a:r>
                        <a:rPr lang="en-US" altLang="ko-KR" sz="120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200" noProof="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오영택</a:t>
                      </a:r>
                      <a:r>
                        <a:rPr lang="ko-KR" altLang="en-US" sz="120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20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20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김건호</a:t>
                      </a:r>
                      <a:endParaRPr lang="ko-KR" altLang="ru-RU" sz="1200" noProof="0" dirty="0">
                        <a:solidFill>
                          <a:schemeClr val="tx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ko-KR" sz="1200" noProof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</a:t>
                      </a:r>
                      <a:endParaRPr lang="ko-KR" altLang="ru-RU" sz="1200" noProof="0">
                        <a:solidFill>
                          <a:schemeClr val="tx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ko-KR" sz="1200" noProof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400</a:t>
                      </a:r>
                      <a:endParaRPr lang="ko-KR" altLang="ru-RU" sz="1200" noProof="0">
                        <a:solidFill>
                          <a:schemeClr val="tx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₩40,000</a:t>
                      </a:r>
                      <a:endParaRPr lang="ko-KR" altLang="ru-RU" sz="1200" noProof="0" dirty="0">
                        <a:solidFill>
                          <a:schemeClr val="tx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₩30,000</a:t>
                      </a:r>
                      <a:endParaRPr lang="ko-KR" altLang="ru-RU" sz="1200" noProof="0" dirty="0">
                        <a:solidFill>
                          <a:schemeClr val="tx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123171"/>
                  </a:ext>
                </a:extLst>
              </a:tr>
            </a:tbl>
          </a:graphicData>
        </a:graphic>
      </p:graphicFrame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C54CD4A7-4E1A-4902-993B-81A396A3670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858125" y="2284624"/>
            <a:ext cx="3147332" cy="306388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 dirty="0"/>
              <a:t>연도별 수익</a:t>
            </a:r>
          </a:p>
        </p:txBody>
      </p:sp>
      <p:graphicFrame>
        <p:nvGraphicFramePr>
          <p:cNvPr id="34" name="내용 개체 틀 13" descr="차트">
            <a:extLst>
              <a:ext uri="{FF2B5EF4-FFF2-40B4-BE49-F238E27FC236}">
                <a16:creationId xmlns:a16="http://schemas.microsoft.com/office/drawing/2014/main" id="{9E19FFD2-695D-4BD0-AA46-41C8970D76E2}"/>
              </a:ext>
            </a:extLst>
          </p:cNvPr>
          <p:cNvGraphicFramePr>
            <a:graphicFrameLocks noGrp="1"/>
          </p:cNvGraphicFramePr>
          <p:nvPr>
            <p:ph sz="quarter" idx="15"/>
            <p:extLst>
              <p:ext uri="{D42A27DB-BD31-4B8C-83A1-F6EECF244321}">
                <p14:modId xmlns:p14="http://schemas.microsoft.com/office/powerpoint/2010/main" val="1989564799"/>
              </p:ext>
            </p:extLst>
          </p:nvPr>
        </p:nvGraphicFramePr>
        <p:xfrm>
          <a:off x="7858125" y="2779713"/>
          <a:ext cx="3148013" cy="30956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02600B4-5BE8-447C-8531-6CD75CB4573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ko-KR" altLang="en-US" dirty="0"/>
              <a:t> </a:t>
            </a:r>
            <a:r>
              <a:rPr lang="en-US" altLang="ko-KR" dirty="0"/>
              <a:t>, </a:t>
            </a:r>
            <a:r>
              <a:rPr lang="ko-KR" altLang="en-US" dirty="0"/>
              <a:t>김건호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17076FA-2B16-4A6F-9631-8D175CE788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ko-KR" altLang="en-US" dirty="0"/>
              <a:t>시나리오에 따른 공정 시뮬레이션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088B044-C125-4F21-B6E1-ECBEB97621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75</a:t>
            </a:fld>
            <a:endParaRPr lang="ko-KR" altLang="en-US" dirty="0"/>
          </a:p>
        </p:txBody>
      </p:sp>
      <p:cxnSp>
        <p:nvCxnSpPr>
          <p:cNvPr id="10" name="직선 연결선(S) 9">
            <a:extLst>
              <a:ext uri="{FF2B5EF4-FFF2-40B4-BE49-F238E27FC236}">
                <a16:creationId xmlns:a16="http://schemas.microsoft.com/office/drawing/2014/main" id="{B98F823A-E7BB-4668-930B-C119B7771E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0178143" y="0"/>
            <a:ext cx="2013857" cy="14151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(S) 11">
            <a:extLst>
              <a:ext uri="{FF2B5EF4-FFF2-40B4-BE49-F238E27FC236}">
                <a16:creationId xmlns:a16="http://schemas.microsoft.com/office/drawing/2014/main" id="{5173C4F3-0B20-4720-9910-82CE4DCE4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752114" y="0"/>
            <a:ext cx="3439886" cy="5769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093509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684294-49A0-4C63-A7D7-E3BF9E591F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rtlCol="0"/>
          <a:lstStyle/>
          <a:p>
            <a:pPr rtl="0"/>
            <a:r>
              <a:rPr lang="en-US" altLang="ko-KR"/>
              <a:t>2</a:t>
            </a:r>
            <a:r>
              <a:rPr lang="ko-KR" altLang="en-US"/>
              <a:t>년 작업 계획</a:t>
            </a:r>
          </a:p>
        </p:txBody>
      </p:sp>
      <p:sp>
        <p:nvSpPr>
          <p:cNvPr id="110" name="텍스트 개체 틀 31">
            <a:extLst>
              <a:ext uri="{FF2B5EF4-FFF2-40B4-BE49-F238E27FC236}">
                <a16:creationId xmlns:a16="http://schemas.microsoft.com/office/drawing/2014/main" id="{2FF506C9-7C92-4B9C-A356-9B519D03C78D}"/>
              </a:ext>
            </a:extLst>
          </p:cNvPr>
          <p:cNvSpPr txBox="1">
            <a:spLocks/>
          </p:cNvSpPr>
          <p:nvPr/>
        </p:nvSpPr>
        <p:spPr>
          <a:xfrm>
            <a:off x="2042184" y="2220913"/>
            <a:ext cx="2057400" cy="5619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1400" spc="150"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초안 청사진</a:t>
            </a:r>
            <a:endParaRPr lang="ko-KR" altLang="en-US" sz="11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2" name="텍스트 개체 틀 31">
            <a:extLst>
              <a:ext uri="{FF2B5EF4-FFF2-40B4-BE49-F238E27FC236}">
                <a16:creationId xmlns:a16="http://schemas.microsoft.com/office/drawing/2014/main" id="{EFC30FAC-E9E5-427E-B670-7978BE575652}"/>
              </a:ext>
            </a:extLst>
          </p:cNvPr>
          <p:cNvSpPr txBox="1">
            <a:spLocks/>
          </p:cNvSpPr>
          <p:nvPr/>
        </p:nvSpPr>
        <p:spPr>
          <a:xfrm>
            <a:off x="5190031" y="2218613"/>
            <a:ext cx="2057804" cy="5619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1400" spc="150"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피드백 수집</a:t>
            </a:r>
            <a:endParaRPr lang="ko-KR" altLang="en-US" sz="11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4" name="텍스트 개체 틀 31">
            <a:extLst>
              <a:ext uri="{FF2B5EF4-FFF2-40B4-BE49-F238E27FC236}">
                <a16:creationId xmlns:a16="http://schemas.microsoft.com/office/drawing/2014/main" id="{E0CD2DAB-9E42-4D11-A98D-56ECD20DBC7E}"/>
              </a:ext>
            </a:extLst>
          </p:cNvPr>
          <p:cNvSpPr txBox="1">
            <a:spLocks/>
          </p:cNvSpPr>
          <p:nvPr/>
        </p:nvSpPr>
        <p:spPr>
          <a:xfrm>
            <a:off x="9121117" y="2222398"/>
            <a:ext cx="2057804" cy="5619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1400" spc="150"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클라이언트에게 제공</a:t>
            </a:r>
            <a:endParaRPr lang="ko-KR" altLang="en-US" sz="11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A6861FF3-B902-4DEC-B46D-0F2E499C51CF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14399" y="3354712"/>
            <a:ext cx="899994" cy="457200"/>
          </a:xfrm>
        </p:spPr>
        <p:txBody>
          <a:bodyPr rtlCol="0">
            <a:normAutofit fontScale="62500" lnSpcReduction="20000"/>
          </a:bodyPr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ko-KR" altLang="en-US" dirty="0"/>
              <a:t> </a:t>
            </a:r>
            <a:r>
              <a:rPr lang="en-US" altLang="ko-KR" dirty="0"/>
              <a:t>, </a:t>
            </a:r>
            <a:r>
              <a:rPr lang="ko-KR" altLang="en-US" dirty="0"/>
              <a:t>김건호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5941AA2-C85B-41A7-9264-A0C66F32930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965960" y="3502152"/>
            <a:ext cx="640080" cy="201776"/>
          </a:xfrm>
        </p:spPr>
        <p:txBody>
          <a:bodyPr rtlCol="0">
            <a:normAutofit fontScale="92500" lnSpcReduction="10000"/>
          </a:bodyPr>
          <a:lstStyle/>
          <a:p>
            <a:pPr rtl="0"/>
            <a:r>
              <a:rPr lang="en-US" altLang="ko-KR"/>
              <a:t>1</a:t>
            </a:r>
            <a:r>
              <a:rPr lang="ko-KR" altLang="en-US"/>
              <a:t>월</a:t>
            </a:r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2C4BD3D3-C7A9-46F1-8ED8-AB8D1BB89262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2753880" y="3502152"/>
            <a:ext cx="640080" cy="201776"/>
          </a:xfrm>
        </p:spPr>
        <p:txBody>
          <a:bodyPr rtlCol="0">
            <a:normAutofit fontScale="92500" lnSpcReduction="10000"/>
          </a:bodyPr>
          <a:lstStyle/>
          <a:p>
            <a:pPr rtl="0"/>
            <a:r>
              <a:rPr lang="en-US" altLang="ko-KR"/>
              <a:t>2</a:t>
            </a:r>
            <a:r>
              <a:rPr lang="ko-KR" altLang="en-US"/>
              <a:t>월</a:t>
            </a:r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873EDDDB-6509-4407-BA35-232AAF9F198D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3541800" y="3502152"/>
            <a:ext cx="640080" cy="201776"/>
          </a:xfrm>
        </p:spPr>
        <p:txBody>
          <a:bodyPr rtlCol="0">
            <a:normAutofit fontScale="92500" lnSpcReduction="10000"/>
          </a:bodyPr>
          <a:lstStyle/>
          <a:p>
            <a:pPr rtl="0"/>
            <a:r>
              <a:rPr lang="en-US" altLang="ko-KR"/>
              <a:t>3</a:t>
            </a:r>
            <a:r>
              <a:rPr lang="ko-KR" altLang="en-US"/>
              <a:t>월</a:t>
            </a:r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A33A061F-AC2A-4E3F-B448-DC6FEC307A53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329720" y="3502152"/>
            <a:ext cx="640080" cy="201776"/>
          </a:xfrm>
        </p:spPr>
        <p:txBody>
          <a:bodyPr rtlCol="0">
            <a:normAutofit fontScale="92500" lnSpcReduction="10000"/>
          </a:bodyPr>
          <a:lstStyle/>
          <a:p>
            <a:pPr rtl="0"/>
            <a:r>
              <a:rPr lang="en-US" altLang="ko-KR"/>
              <a:t>4</a:t>
            </a:r>
            <a:r>
              <a:rPr lang="ko-KR" altLang="en-US"/>
              <a:t>월</a:t>
            </a:r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FAC81818-8260-4E49-9FCC-569FDE30B0B1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5117640" y="3502152"/>
            <a:ext cx="640080" cy="201776"/>
          </a:xfrm>
        </p:spPr>
        <p:txBody>
          <a:bodyPr rtlCol="0">
            <a:normAutofit fontScale="92500" lnSpcReduction="10000"/>
          </a:bodyPr>
          <a:lstStyle/>
          <a:p>
            <a:pPr rtl="0"/>
            <a:r>
              <a:rPr lang="en-US" altLang="ko-KR"/>
              <a:t>5</a:t>
            </a:r>
            <a:r>
              <a:rPr lang="ko-KR" altLang="en-US"/>
              <a:t>월</a:t>
            </a:r>
          </a:p>
        </p:txBody>
      </p:sp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id="{D1FD068B-6917-4C40-B40D-5F7B670EA7BE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5905560" y="3502152"/>
            <a:ext cx="640080" cy="201776"/>
          </a:xfrm>
        </p:spPr>
        <p:txBody>
          <a:bodyPr rtlCol="0">
            <a:normAutofit fontScale="92500" lnSpcReduction="10000"/>
          </a:bodyPr>
          <a:lstStyle/>
          <a:p>
            <a:pPr rtl="0"/>
            <a:r>
              <a:rPr lang="en-US" altLang="ko-KR"/>
              <a:t>6</a:t>
            </a:r>
            <a:r>
              <a:rPr lang="ko-KR" altLang="en-US"/>
              <a:t>월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EEAE71AD-30AF-4021-B577-B686EC6DA329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6693480" y="3502152"/>
            <a:ext cx="640080" cy="201776"/>
          </a:xfrm>
        </p:spPr>
        <p:txBody>
          <a:bodyPr rtlCol="0">
            <a:normAutofit fontScale="92500" lnSpcReduction="10000"/>
          </a:bodyPr>
          <a:lstStyle/>
          <a:p>
            <a:pPr rtl="0"/>
            <a:r>
              <a:rPr lang="en-US" altLang="ko-KR"/>
              <a:t>7</a:t>
            </a:r>
            <a:r>
              <a:rPr lang="ko-KR" altLang="en-US"/>
              <a:t>월</a:t>
            </a:r>
          </a:p>
        </p:txBody>
      </p:sp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id="{D8E5FFBE-125E-43C8-A66E-DE8D2FE7AF38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7481400" y="3502152"/>
            <a:ext cx="640080" cy="201776"/>
          </a:xfrm>
        </p:spPr>
        <p:txBody>
          <a:bodyPr rtlCol="0">
            <a:normAutofit fontScale="92500" lnSpcReduction="10000"/>
          </a:bodyPr>
          <a:lstStyle/>
          <a:p>
            <a:pPr rtl="0"/>
            <a:r>
              <a:rPr lang="en-US" altLang="ko-KR"/>
              <a:t>8</a:t>
            </a:r>
            <a:r>
              <a:rPr lang="ko-KR" altLang="en-US"/>
              <a:t>월</a:t>
            </a:r>
          </a:p>
        </p:txBody>
      </p:sp>
      <p:sp>
        <p:nvSpPr>
          <p:cNvPr id="17" name="텍스트 개체 틀 16">
            <a:extLst>
              <a:ext uri="{FF2B5EF4-FFF2-40B4-BE49-F238E27FC236}">
                <a16:creationId xmlns:a16="http://schemas.microsoft.com/office/drawing/2014/main" id="{7209F81D-5EC6-4D97-B0C2-AC00081AB1A7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8269320" y="3502152"/>
            <a:ext cx="640080" cy="201776"/>
          </a:xfrm>
        </p:spPr>
        <p:txBody>
          <a:bodyPr rtlCol="0">
            <a:normAutofit fontScale="92500" lnSpcReduction="10000"/>
          </a:bodyPr>
          <a:lstStyle/>
          <a:p>
            <a:pPr rtl="0"/>
            <a:r>
              <a:rPr lang="en-US" altLang="ko-KR"/>
              <a:t>9</a:t>
            </a:r>
            <a:r>
              <a:rPr lang="ko-KR" altLang="en-US"/>
              <a:t>월</a:t>
            </a:r>
          </a:p>
        </p:txBody>
      </p:sp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4A477EE3-A17C-4158-91E8-03A401BE96CB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9057240" y="3502152"/>
            <a:ext cx="640080" cy="201776"/>
          </a:xfrm>
        </p:spPr>
        <p:txBody>
          <a:bodyPr rtlCol="0">
            <a:normAutofit fontScale="92500" lnSpcReduction="10000"/>
          </a:bodyPr>
          <a:lstStyle/>
          <a:p>
            <a:pPr rtl="0"/>
            <a:r>
              <a:rPr lang="en-US" altLang="ko-KR"/>
              <a:t>10</a:t>
            </a:r>
            <a:r>
              <a:rPr lang="ko-KR" altLang="en-US"/>
              <a:t>월</a:t>
            </a:r>
          </a:p>
        </p:txBody>
      </p:sp>
      <p:sp>
        <p:nvSpPr>
          <p:cNvPr id="18" name="텍스트 개체 틀 17">
            <a:extLst>
              <a:ext uri="{FF2B5EF4-FFF2-40B4-BE49-F238E27FC236}">
                <a16:creationId xmlns:a16="http://schemas.microsoft.com/office/drawing/2014/main" id="{C477818B-3CAB-4A39-939D-99E98D2EE682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9845160" y="3502152"/>
            <a:ext cx="640080" cy="201776"/>
          </a:xfrm>
        </p:spPr>
        <p:txBody>
          <a:bodyPr rtlCol="0">
            <a:normAutofit fontScale="92500" lnSpcReduction="10000"/>
          </a:bodyPr>
          <a:lstStyle/>
          <a:p>
            <a:pPr rtl="0"/>
            <a:r>
              <a:rPr lang="en-US" altLang="ko-KR"/>
              <a:t>11</a:t>
            </a:r>
            <a:r>
              <a:rPr lang="ko-KR" altLang="en-US"/>
              <a:t>월</a:t>
            </a:r>
          </a:p>
        </p:txBody>
      </p:sp>
      <p:sp>
        <p:nvSpPr>
          <p:cNvPr id="19" name="텍스트 개체 틀 18">
            <a:extLst>
              <a:ext uri="{FF2B5EF4-FFF2-40B4-BE49-F238E27FC236}">
                <a16:creationId xmlns:a16="http://schemas.microsoft.com/office/drawing/2014/main" id="{A7907FC8-DAAF-4896-A2B1-C173BF2FAE69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10633085" y="3502152"/>
            <a:ext cx="640080" cy="201776"/>
          </a:xfrm>
        </p:spPr>
        <p:txBody>
          <a:bodyPr rtlCol="0">
            <a:normAutofit fontScale="92500" lnSpcReduction="10000"/>
          </a:bodyPr>
          <a:lstStyle/>
          <a:p>
            <a:pPr rtl="0"/>
            <a:r>
              <a:rPr lang="en-US" altLang="ko-KR"/>
              <a:t>12</a:t>
            </a:r>
            <a:r>
              <a:rPr lang="ko-KR" altLang="en-US"/>
              <a:t>월</a:t>
            </a:r>
          </a:p>
        </p:txBody>
      </p:sp>
      <p:sp>
        <p:nvSpPr>
          <p:cNvPr id="11" name="연도">
            <a:extLst>
              <a:ext uri="{FF2B5EF4-FFF2-40B4-BE49-F238E27FC236}">
                <a16:creationId xmlns:a16="http://schemas.microsoft.com/office/drawing/2014/main" id="{44D29552-2F85-4F4F-9B7F-B79798681FB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914400" y="4292468"/>
            <a:ext cx="899994" cy="457200"/>
          </a:xfrm>
        </p:spPr>
        <p:txBody>
          <a:bodyPr rtlCol="0">
            <a:normAutofit fontScale="62500" lnSpcReduction="20000"/>
          </a:bodyPr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ko-KR" altLang="en-US" dirty="0"/>
              <a:t> </a:t>
            </a:r>
            <a:r>
              <a:rPr lang="en-US" altLang="ko-KR" dirty="0"/>
              <a:t>, </a:t>
            </a:r>
            <a:r>
              <a:rPr lang="ko-KR" altLang="en-US" dirty="0"/>
              <a:t>김건호</a:t>
            </a:r>
          </a:p>
        </p:txBody>
      </p:sp>
      <p:sp>
        <p:nvSpPr>
          <p:cNvPr id="20" name="텍스트 개체 틀 19">
            <a:extLst>
              <a:ext uri="{FF2B5EF4-FFF2-40B4-BE49-F238E27FC236}">
                <a16:creationId xmlns:a16="http://schemas.microsoft.com/office/drawing/2014/main" id="{FEC65619-A68A-4D21-9D17-40F8692EF196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1969915" y="4425696"/>
            <a:ext cx="640080" cy="201776"/>
          </a:xfrm>
        </p:spPr>
        <p:txBody>
          <a:bodyPr rtlCol="0">
            <a:normAutofit fontScale="92500" lnSpcReduction="10000"/>
          </a:bodyPr>
          <a:lstStyle/>
          <a:p>
            <a:pPr rtl="0"/>
            <a:r>
              <a:rPr lang="en-US" altLang="ko-KR"/>
              <a:t>1</a:t>
            </a:r>
            <a:r>
              <a:rPr lang="ko-KR" altLang="en-US"/>
              <a:t>월</a:t>
            </a:r>
          </a:p>
        </p:txBody>
      </p:sp>
      <p:sp>
        <p:nvSpPr>
          <p:cNvPr id="21" name="텍스트 개체 틀 20">
            <a:extLst>
              <a:ext uri="{FF2B5EF4-FFF2-40B4-BE49-F238E27FC236}">
                <a16:creationId xmlns:a16="http://schemas.microsoft.com/office/drawing/2014/main" id="{D9C4CCA5-A2BE-4897-994D-9B1669D69FD3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2757602" y="4425696"/>
            <a:ext cx="640080" cy="201776"/>
          </a:xfrm>
        </p:spPr>
        <p:txBody>
          <a:bodyPr rtlCol="0">
            <a:normAutofit fontScale="92500" lnSpcReduction="10000"/>
          </a:bodyPr>
          <a:lstStyle/>
          <a:p>
            <a:pPr rtl="0"/>
            <a:r>
              <a:rPr lang="en-US" altLang="ko-KR"/>
              <a:t>2</a:t>
            </a:r>
            <a:r>
              <a:rPr lang="ko-KR" altLang="en-US"/>
              <a:t>월</a:t>
            </a:r>
          </a:p>
        </p:txBody>
      </p:sp>
      <p:sp>
        <p:nvSpPr>
          <p:cNvPr id="22" name="텍스트 개체 틀 21">
            <a:extLst>
              <a:ext uri="{FF2B5EF4-FFF2-40B4-BE49-F238E27FC236}">
                <a16:creationId xmlns:a16="http://schemas.microsoft.com/office/drawing/2014/main" id="{0C5FD452-DC3E-4D62-B19B-0A79E604A8A8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3545289" y="4425696"/>
            <a:ext cx="640080" cy="201776"/>
          </a:xfrm>
        </p:spPr>
        <p:txBody>
          <a:bodyPr rtlCol="0">
            <a:normAutofit fontScale="92500" lnSpcReduction="10000"/>
          </a:bodyPr>
          <a:lstStyle/>
          <a:p>
            <a:pPr rtl="0"/>
            <a:r>
              <a:rPr lang="en-US" altLang="ko-KR"/>
              <a:t>3</a:t>
            </a:r>
            <a:r>
              <a:rPr lang="ko-KR" altLang="en-US"/>
              <a:t>월</a:t>
            </a:r>
          </a:p>
        </p:txBody>
      </p:sp>
      <p:sp>
        <p:nvSpPr>
          <p:cNvPr id="23" name="텍스트 개체 틀 22">
            <a:extLst>
              <a:ext uri="{FF2B5EF4-FFF2-40B4-BE49-F238E27FC236}">
                <a16:creationId xmlns:a16="http://schemas.microsoft.com/office/drawing/2014/main" id="{96D290B2-F312-4D9A-96C7-D40523406AC5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4332976" y="4425696"/>
            <a:ext cx="640080" cy="201776"/>
          </a:xfrm>
        </p:spPr>
        <p:txBody>
          <a:bodyPr rtlCol="0">
            <a:normAutofit fontScale="92500" lnSpcReduction="10000"/>
          </a:bodyPr>
          <a:lstStyle/>
          <a:p>
            <a:pPr rtl="0"/>
            <a:r>
              <a:rPr lang="en-US" altLang="ko-KR"/>
              <a:t>4</a:t>
            </a:r>
            <a:r>
              <a:rPr lang="ko-KR" altLang="en-US"/>
              <a:t>월</a:t>
            </a:r>
          </a:p>
        </p:txBody>
      </p:sp>
      <p:sp>
        <p:nvSpPr>
          <p:cNvPr id="24" name="텍스트 개체 틀 23">
            <a:extLst>
              <a:ext uri="{FF2B5EF4-FFF2-40B4-BE49-F238E27FC236}">
                <a16:creationId xmlns:a16="http://schemas.microsoft.com/office/drawing/2014/main" id="{80E52477-0BA9-471B-B2C2-F1A03FCF188F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5120663" y="4425696"/>
            <a:ext cx="640080" cy="201776"/>
          </a:xfrm>
        </p:spPr>
        <p:txBody>
          <a:bodyPr rtlCol="0">
            <a:normAutofit fontScale="92500" lnSpcReduction="10000"/>
          </a:bodyPr>
          <a:lstStyle/>
          <a:p>
            <a:pPr rtl="0"/>
            <a:r>
              <a:rPr lang="en-US" altLang="ko-KR"/>
              <a:t>5</a:t>
            </a:r>
            <a:r>
              <a:rPr lang="ko-KR" altLang="en-US"/>
              <a:t>월</a:t>
            </a:r>
          </a:p>
        </p:txBody>
      </p:sp>
      <p:sp>
        <p:nvSpPr>
          <p:cNvPr id="25" name="텍스트 개체 틀 24">
            <a:extLst>
              <a:ext uri="{FF2B5EF4-FFF2-40B4-BE49-F238E27FC236}">
                <a16:creationId xmlns:a16="http://schemas.microsoft.com/office/drawing/2014/main" id="{70D1D022-03FA-47E6-8430-252C6D5B4C4E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5908350" y="4425696"/>
            <a:ext cx="640080" cy="201776"/>
          </a:xfrm>
        </p:spPr>
        <p:txBody>
          <a:bodyPr rtlCol="0">
            <a:normAutofit fontScale="92500" lnSpcReduction="10000"/>
          </a:bodyPr>
          <a:lstStyle/>
          <a:p>
            <a:pPr rtl="0"/>
            <a:r>
              <a:rPr lang="en-US" altLang="ko-KR"/>
              <a:t>6</a:t>
            </a:r>
            <a:r>
              <a:rPr lang="ko-KR" altLang="en-US"/>
              <a:t>월</a:t>
            </a:r>
          </a:p>
        </p:txBody>
      </p:sp>
      <p:sp>
        <p:nvSpPr>
          <p:cNvPr id="26" name="텍스트 개체 틀 25">
            <a:extLst>
              <a:ext uri="{FF2B5EF4-FFF2-40B4-BE49-F238E27FC236}">
                <a16:creationId xmlns:a16="http://schemas.microsoft.com/office/drawing/2014/main" id="{FA7483FC-7290-41B1-B371-ECA1174519DE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6696037" y="4425696"/>
            <a:ext cx="640080" cy="201776"/>
          </a:xfrm>
        </p:spPr>
        <p:txBody>
          <a:bodyPr rtlCol="0">
            <a:normAutofit fontScale="92500" lnSpcReduction="10000"/>
          </a:bodyPr>
          <a:lstStyle/>
          <a:p>
            <a:pPr rtl="0"/>
            <a:r>
              <a:rPr lang="en-US" altLang="ko-KR"/>
              <a:t>7</a:t>
            </a:r>
            <a:r>
              <a:rPr lang="ko-KR" altLang="en-US"/>
              <a:t>월</a:t>
            </a:r>
          </a:p>
        </p:txBody>
      </p:sp>
      <p:sp>
        <p:nvSpPr>
          <p:cNvPr id="28" name="텍스트 개체 틀 27">
            <a:extLst>
              <a:ext uri="{FF2B5EF4-FFF2-40B4-BE49-F238E27FC236}">
                <a16:creationId xmlns:a16="http://schemas.microsoft.com/office/drawing/2014/main" id="{D149E385-DCE9-4DC9-8F0A-F8BAF02D9797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7483724" y="4425696"/>
            <a:ext cx="640080" cy="201776"/>
          </a:xfrm>
        </p:spPr>
        <p:txBody>
          <a:bodyPr rtlCol="0">
            <a:normAutofit fontScale="92500" lnSpcReduction="10000"/>
          </a:bodyPr>
          <a:lstStyle/>
          <a:p>
            <a:pPr rtl="0"/>
            <a:r>
              <a:rPr lang="en-US" altLang="ko-KR"/>
              <a:t>8</a:t>
            </a:r>
            <a:r>
              <a:rPr lang="ko-KR" altLang="en-US"/>
              <a:t>월</a:t>
            </a:r>
          </a:p>
        </p:txBody>
      </p:sp>
      <p:sp>
        <p:nvSpPr>
          <p:cNvPr id="29" name="텍스트 개체 틀 28">
            <a:extLst>
              <a:ext uri="{FF2B5EF4-FFF2-40B4-BE49-F238E27FC236}">
                <a16:creationId xmlns:a16="http://schemas.microsoft.com/office/drawing/2014/main" id="{B7A506EE-32D5-4685-97A6-8FDFEF238C43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8271411" y="4425696"/>
            <a:ext cx="640080" cy="201776"/>
          </a:xfrm>
        </p:spPr>
        <p:txBody>
          <a:bodyPr rtlCol="0">
            <a:normAutofit fontScale="92500" lnSpcReduction="10000"/>
          </a:bodyPr>
          <a:lstStyle/>
          <a:p>
            <a:pPr rtl="0"/>
            <a:r>
              <a:rPr lang="en-US" altLang="ko-KR"/>
              <a:t>9</a:t>
            </a:r>
            <a:r>
              <a:rPr lang="ko-KR" altLang="en-US"/>
              <a:t>월</a:t>
            </a:r>
          </a:p>
        </p:txBody>
      </p:sp>
      <p:sp>
        <p:nvSpPr>
          <p:cNvPr id="27" name="텍스트 개체 틀 26">
            <a:extLst>
              <a:ext uri="{FF2B5EF4-FFF2-40B4-BE49-F238E27FC236}">
                <a16:creationId xmlns:a16="http://schemas.microsoft.com/office/drawing/2014/main" id="{1787EDAC-5EAB-4A0D-9BD2-D6E9FD0B26A1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9059098" y="4425696"/>
            <a:ext cx="640080" cy="201776"/>
          </a:xfrm>
        </p:spPr>
        <p:txBody>
          <a:bodyPr rtlCol="0">
            <a:normAutofit fontScale="92500" lnSpcReduction="10000"/>
          </a:bodyPr>
          <a:lstStyle/>
          <a:p>
            <a:pPr rtl="0"/>
            <a:r>
              <a:rPr lang="en-US" altLang="ko-KR"/>
              <a:t>10</a:t>
            </a:r>
            <a:r>
              <a:rPr lang="ko-KR" altLang="en-US"/>
              <a:t>월</a:t>
            </a:r>
          </a:p>
        </p:txBody>
      </p:sp>
      <p:sp>
        <p:nvSpPr>
          <p:cNvPr id="30" name="텍스트 개체 틀 29">
            <a:extLst>
              <a:ext uri="{FF2B5EF4-FFF2-40B4-BE49-F238E27FC236}">
                <a16:creationId xmlns:a16="http://schemas.microsoft.com/office/drawing/2014/main" id="{E80CB353-63CA-4305-9748-807B6905DBFF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>
          <a:xfrm>
            <a:off x="9846785" y="4425696"/>
            <a:ext cx="640080" cy="201776"/>
          </a:xfrm>
        </p:spPr>
        <p:txBody>
          <a:bodyPr rtlCol="0">
            <a:normAutofit fontScale="92500" lnSpcReduction="10000"/>
          </a:bodyPr>
          <a:lstStyle/>
          <a:p>
            <a:pPr rtl="0"/>
            <a:r>
              <a:rPr lang="en-US" altLang="ko-KR"/>
              <a:t>11</a:t>
            </a:r>
            <a:r>
              <a:rPr lang="ko-KR" altLang="en-US"/>
              <a:t>월</a:t>
            </a:r>
          </a:p>
        </p:txBody>
      </p:sp>
      <p:sp>
        <p:nvSpPr>
          <p:cNvPr id="31" name="텍스트 개체 틀 30">
            <a:extLst>
              <a:ext uri="{FF2B5EF4-FFF2-40B4-BE49-F238E27FC236}">
                <a16:creationId xmlns:a16="http://schemas.microsoft.com/office/drawing/2014/main" id="{1B52C010-5159-4F61-821F-E73647E7C066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>
          <a:xfrm>
            <a:off x="10634472" y="4425696"/>
            <a:ext cx="640080" cy="201776"/>
          </a:xfrm>
        </p:spPr>
        <p:txBody>
          <a:bodyPr rtlCol="0">
            <a:normAutofit fontScale="92500" lnSpcReduction="10000"/>
          </a:bodyPr>
          <a:lstStyle/>
          <a:p>
            <a:pPr rtl="0"/>
            <a:r>
              <a:rPr lang="en-US" altLang="ko-KR"/>
              <a:t>12</a:t>
            </a:r>
            <a:r>
              <a:rPr lang="ko-KR" altLang="en-US"/>
              <a:t>월</a:t>
            </a:r>
          </a:p>
        </p:txBody>
      </p:sp>
      <p:cxnSp>
        <p:nvCxnSpPr>
          <p:cNvPr id="45" name="직선 연결선(S) 44">
            <a:extLst>
              <a:ext uri="{FF2B5EF4-FFF2-40B4-BE49-F238E27FC236}">
                <a16:creationId xmlns:a16="http://schemas.microsoft.com/office/drawing/2014/main" id="{7AAE5EC1-092E-4A01-B866-C63F654AC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33" idx="0"/>
          </p:cNvCxnSpPr>
          <p:nvPr/>
        </p:nvCxnSpPr>
        <p:spPr>
          <a:xfrm>
            <a:off x="3073920" y="2904543"/>
            <a:ext cx="3722" cy="533400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(S) 52">
            <a:extLst>
              <a:ext uri="{FF2B5EF4-FFF2-40B4-BE49-F238E27FC236}">
                <a16:creationId xmlns:a16="http://schemas.microsoft.com/office/drawing/2014/main" id="{044DC497-37D3-454C-98C5-A4A1043E55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34" idx="0"/>
          </p:cNvCxnSpPr>
          <p:nvPr/>
        </p:nvCxnSpPr>
        <p:spPr>
          <a:xfrm>
            <a:off x="6218933" y="2901831"/>
            <a:ext cx="6667" cy="538024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(S) 54">
            <a:extLst>
              <a:ext uri="{FF2B5EF4-FFF2-40B4-BE49-F238E27FC236}">
                <a16:creationId xmlns:a16="http://schemas.microsoft.com/office/drawing/2014/main" id="{EF3C6EDC-B2DD-42F0-911D-04963A0F20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35" idx="0"/>
          </p:cNvCxnSpPr>
          <p:nvPr/>
        </p:nvCxnSpPr>
        <p:spPr>
          <a:xfrm>
            <a:off x="10150019" y="2905616"/>
            <a:ext cx="0" cy="532327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3FBB4508-2CA6-4A49-9EAD-91DB1B2051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814179" y="3437943"/>
            <a:ext cx="526925" cy="274928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8989049-2208-43EB-A323-1B5374E0A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962137" y="3439855"/>
            <a:ext cx="526925" cy="274928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3093EB5-1D82-4E0B-A4EF-8517FC047E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886556" y="3437943"/>
            <a:ext cx="526925" cy="274928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6" name="텍스트 개체 틀 31">
            <a:extLst>
              <a:ext uri="{FF2B5EF4-FFF2-40B4-BE49-F238E27FC236}">
                <a16:creationId xmlns:a16="http://schemas.microsoft.com/office/drawing/2014/main" id="{6E8FAB27-F000-4DFF-8595-B8ADBB6058E9}"/>
              </a:ext>
            </a:extLst>
          </p:cNvPr>
          <p:cNvSpPr txBox="1">
            <a:spLocks/>
          </p:cNvSpPr>
          <p:nvPr/>
        </p:nvSpPr>
        <p:spPr>
          <a:xfrm>
            <a:off x="1259117" y="5206365"/>
            <a:ext cx="2057804" cy="5619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1400" spc="150"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포커스 그룹 운영</a:t>
            </a:r>
            <a:endParaRPr lang="ko-KR" altLang="en-US" sz="11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57" name="직선 연결선(S) 56">
            <a:extLst>
              <a:ext uri="{FF2B5EF4-FFF2-40B4-BE49-F238E27FC236}">
                <a16:creationId xmlns:a16="http://schemas.microsoft.com/office/drawing/2014/main" id="{0C8EDAF4-CF26-40C7-AACE-2482D9323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48" idx="2"/>
          </p:cNvCxnSpPr>
          <p:nvPr/>
        </p:nvCxnSpPr>
        <p:spPr>
          <a:xfrm>
            <a:off x="2286000" y="4638776"/>
            <a:ext cx="2019" cy="537881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텍스트 개체 틀 31">
            <a:extLst>
              <a:ext uri="{FF2B5EF4-FFF2-40B4-BE49-F238E27FC236}">
                <a16:creationId xmlns:a16="http://schemas.microsoft.com/office/drawing/2014/main" id="{234079D9-E00C-4C6B-9F2D-D0BCB9C9D7D8}"/>
              </a:ext>
            </a:extLst>
          </p:cNvPr>
          <p:cNvSpPr txBox="1">
            <a:spLocks/>
          </p:cNvSpPr>
          <p:nvPr/>
        </p:nvSpPr>
        <p:spPr>
          <a:xfrm>
            <a:off x="4406652" y="5206365"/>
            <a:ext cx="2057804" cy="5619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1400" spc="150"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디자인 테스트</a:t>
            </a:r>
            <a:endParaRPr lang="ko-KR" altLang="en-US" sz="11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61" name="직선 연결선(S) 60">
            <a:extLst>
              <a:ext uri="{FF2B5EF4-FFF2-40B4-BE49-F238E27FC236}">
                <a16:creationId xmlns:a16="http://schemas.microsoft.com/office/drawing/2014/main" id="{F8C93671-1250-4705-A092-97036B9012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51" idx="2"/>
          </p:cNvCxnSpPr>
          <p:nvPr/>
        </p:nvCxnSpPr>
        <p:spPr>
          <a:xfrm>
            <a:off x="5434293" y="4638776"/>
            <a:ext cx="1261" cy="537881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텍스트 개체 틀 31">
            <a:extLst>
              <a:ext uri="{FF2B5EF4-FFF2-40B4-BE49-F238E27FC236}">
                <a16:creationId xmlns:a16="http://schemas.microsoft.com/office/drawing/2014/main" id="{7C5F4630-959D-43D6-A6F0-5D5F3A4117C1}"/>
              </a:ext>
            </a:extLst>
          </p:cNvPr>
          <p:cNvSpPr txBox="1">
            <a:spLocks/>
          </p:cNvSpPr>
          <p:nvPr/>
        </p:nvSpPr>
        <p:spPr>
          <a:xfrm>
            <a:off x="7581698" y="5206365"/>
            <a:ext cx="2057804" cy="5619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1400" spc="150"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디자인 시작</a:t>
            </a:r>
            <a:endParaRPr lang="ko-KR" altLang="en-US" sz="11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65" name="직선 연결선(S) 64">
            <a:extLst>
              <a:ext uri="{FF2B5EF4-FFF2-40B4-BE49-F238E27FC236}">
                <a16:creationId xmlns:a16="http://schemas.microsoft.com/office/drawing/2014/main" id="{F6C72AC5-2842-4966-BBE7-6F407A9C3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58" idx="2"/>
          </p:cNvCxnSpPr>
          <p:nvPr/>
        </p:nvCxnSpPr>
        <p:spPr>
          <a:xfrm>
            <a:off x="8591938" y="4638776"/>
            <a:ext cx="0" cy="537881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1DC26F87-2877-496A-B506-6A562ACD90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022537" y="4363848"/>
            <a:ext cx="526925" cy="274928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94959EA3-B71F-49E3-A68E-1329BE0461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170830" y="4363848"/>
            <a:ext cx="526925" cy="274928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082DCB52-65FA-4B5F-8785-060AF61C38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328475" y="4363848"/>
            <a:ext cx="526925" cy="274928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6" name="날짜 개체 틀 65">
            <a:extLst>
              <a:ext uri="{FF2B5EF4-FFF2-40B4-BE49-F238E27FC236}">
                <a16:creationId xmlns:a16="http://schemas.microsoft.com/office/drawing/2014/main" id="{FF303B66-BE3D-4142-824A-9EE2B01725E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ko-KR" altLang="en-US" dirty="0"/>
              <a:t> </a:t>
            </a:r>
            <a:r>
              <a:rPr lang="en-US" altLang="ko-KR" dirty="0"/>
              <a:t>, </a:t>
            </a:r>
            <a:r>
              <a:rPr lang="ko-KR" altLang="en-US" dirty="0"/>
              <a:t>김건호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A35BD6B-402B-4987-9FCE-9A6924EE2F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ko-KR" altLang="en-US" dirty="0"/>
              <a:t>시나리오에 따른 공정 시뮬레이션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259ECD5-0EAD-48D0-B30B-16305BC10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19B51A1E-902D-48AF-9020-955120F399B6}" type="slidenum">
              <a:rPr lang="en-ZA" altLang="ko-KR" smtClean="0"/>
              <a:pPr rtl="0"/>
              <a:t>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89759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>
            <a:extLst>
              <a:ext uri="{FF2B5EF4-FFF2-40B4-BE49-F238E27FC236}">
                <a16:creationId xmlns:a16="http://schemas.microsoft.com/office/drawing/2014/main" id="{B1B29E87-9C2C-400B-834D-4E4BD6E94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rtlCol="0" anchor="ctr">
            <a:normAutofit/>
          </a:bodyPr>
          <a:lstStyle/>
          <a:p>
            <a:pPr rtl="0"/>
            <a:r>
              <a:rPr lang="ko-KR" altLang="en-US"/>
              <a:t>재무</a:t>
            </a:r>
          </a:p>
        </p:txBody>
      </p:sp>
      <p:graphicFrame>
        <p:nvGraphicFramePr>
          <p:cNvPr id="17" name="표 9">
            <a:extLst>
              <a:ext uri="{FF2B5EF4-FFF2-40B4-BE49-F238E27FC236}">
                <a16:creationId xmlns:a16="http://schemas.microsoft.com/office/drawing/2014/main" id="{CD227AD3-0512-4367-9783-E5F086A86CF5}"/>
              </a:ext>
            </a:extLst>
          </p:cNvPr>
          <p:cNvGraphicFramePr>
            <a:graphicFrameLocks noGrp="1"/>
          </p:cNvGraphicFramePr>
          <p:nvPr>
            <p:ph type="dgm" sz="quarter" idx="15"/>
            <p:extLst>
              <p:ext uri="{D42A27DB-BD31-4B8C-83A1-F6EECF244321}">
                <p14:modId xmlns:p14="http://schemas.microsoft.com/office/powerpoint/2010/main" val="744389184"/>
              </p:ext>
            </p:extLst>
          </p:nvPr>
        </p:nvGraphicFramePr>
        <p:xfrm>
          <a:off x="838200" y="2138363"/>
          <a:ext cx="10515596" cy="37011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35076">
                  <a:extLst>
                    <a:ext uri="{9D8B030D-6E8A-4147-A177-3AD203B41FA5}">
                      <a16:colId xmlns:a16="http://schemas.microsoft.com/office/drawing/2014/main" val="3446012419"/>
                    </a:ext>
                  </a:extLst>
                </a:gridCol>
                <a:gridCol w="1717424">
                  <a:extLst>
                    <a:ext uri="{9D8B030D-6E8A-4147-A177-3AD203B41FA5}">
                      <a16:colId xmlns:a16="http://schemas.microsoft.com/office/drawing/2014/main" val="4052646397"/>
                    </a:ext>
                  </a:extLst>
                </a:gridCol>
                <a:gridCol w="2118664">
                  <a:extLst>
                    <a:ext uri="{9D8B030D-6E8A-4147-A177-3AD203B41FA5}">
                      <a16:colId xmlns:a16="http://schemas.microsoft.com/office/drawing/2014/main" val="1935352797"/>
                    </a:ext>
                  </a:extLst>
                </a:gridCol>
                <a:gridCol w="2277791">
                  <a:extLst>
                    <a:ext uri="{9D8B030D-6E8A-4147-A177-3AD203B41FA5}">
                      <a16:colId xmlns:a16="http://schemas.microsoft.com/office/drawing/2014/main" val="1218263486"/>
                    </a:ext>
                  </a:extLst>
                </a:gridCol>
                <a:gridCol w="1166641">
                  <a:extLst>
                    <a:ext uri="{9D8B030D-6E8A-4147-A177-3AD203B41FA5}">
                      <a16:colId xmlns:a16="http://schemas.microsoft.com/office/drawing/2014/main" val="3235153012"/>
                    </a:ext>
                  </a:extLst>
                </a:gridCol>
              </a:tblGrid>
              <a:tr h="284706">
                <a:tc>
                  <a:txBody>
                    <a:bodyPr/>
                    <a:lstStyle/>
                    <a:p>
                      <a:pPr algn="l" rtl="0" fontAlgn="b"/>
                      <a:endParaRPr lang="ko-KR" altLang="en-US" sz="1200" b="0" i="0" u="none" strike="noStrike" noProof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019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200" b="1" u="none" strike="noStrike" noProof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1200" b="1" u="none" strike="noStrike" noProof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년차</a:t>
                      </a:r>
                      <a:endParaRPr lang="ko-KR" altLang="en-US" sz="1200" b="1" i="0" u="none" strike="noStrike" noProof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ko-KR" altLang="en-US" sz="1200" b="1" u="none" strike="noStrike" noProof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연도 </a:t>
                      </a:r>
                      <a:r>
                        <a:rPr lang="en-US" altLang="ko-KR" sz="1200" b="1" u="none" strike="noStrike" noProof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200" b="1" i="0" u="none" strike="noStrike" noProof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200" b="1" u="none" strike="noStrike" noProof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ko-KR" altLang="en-US" sz="1200" b="1" u="none" strike="noStrike" noProof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년차</a:t>
                      </a:r>
                      <a:endParaRPr lang="ko-KR" altLang="en-US" sz="1200" b="1" i="0" u="none" strike="noStrike" noProof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endParaRPr lang="ko-KR" altLang="en-US" sz="1200" b="0" i="0" u="none" strike="noStrike" noProof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0773105"/>
                  </a:ext>
                </a:extLst>
              </a:tr>
              <a:tr h="284706">
                <a:tc>
                  <a:txBody>
                    <a:bodyPr/>
                    <a:lstStyle/>
                    <a:p>
                      <a:pPr algn="l" rtl="0" fontAlgn="b"/>
                      <a:r>
                        <a:rPr lang="ko-KR" altLang="en-US" sz="1200" b="0" i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수입</a:t>
                      </a:r>
                    </a:p>
                  </a:txBody>
                  <a:tcPr marL="24019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2911372"/>
                  </a:ext>
                </a:extLst>
              </a:tr>
              <a:tr h="284706">
                <a:tc>
                  <a:txBody>
                    <a:bodyPr/>
                    <a:lstStyle/>
                    <a:p>
                      <a:pPr lvl="1" algn="l" rtl="0" fontAlgn="b"/>
                      <a:r>
                        <a:rPr lang="ko-KR" altLang="en-US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사용자</a:t>
                      </a:r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019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50,000</a:t>
                      </a:r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400,000</a:t>
                      </a:r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1,600,000</a:t>
                      </a:r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3393929"/>
                  </a:ext>
                </a:extLst>
              </a:tr>
              <a:tr h="284706">
                <a:tc>
                  <a:txBody>
                    <a:bodyPr/>
                    <a:lstStyle/>
                    <a:p>
                      <a:pPr lvl="1" algn="l" rtl="0" fontAlgn="b"/>
                      <a:r>
                        <a:rPr lang="ko-KR" altLang="en-US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판매</a:t>
                      </a:r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019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500,000</a:t>
                      </a:r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4,000,000</a:t>
                      </a:r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16,000,000</a:t>
                      </a:r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711469"/>
                  </a:ext>
                </a:extLst>
              </a:tr>
              <a:tr h="284706">
                <a:tc>
                  <a:txBody>
                    <a:bodyPr/>
                    <a:lstStyle/>
                    <a:p>
                      <a:pPr lvl="1" algn="l" rtl="0" fontAlgn="b"/>
                      <a:r>
                        <a:rPr lang="ko-KR" altLang="en-US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판매당 평균 가격</a:t>
                      </a:r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019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</a:t>
                      </a:r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</a:t>
                      </a:r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</a:t>
                      </a:r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8944196"/>
                  </a:ext>
                </a:extLst>
              </a:tr>
              <a:tr h="284706">
                <a:tc>
                  <a:txBody>
                    <a:bodyPr/>
                    <a:lstStyle/>
                    <a:p>
                      <a:pPr lvl="1" algn="l" rtl="0" fontAlgn="b"/>
                      <a:r>
                        <a:rPr lang="ko-KR" altLang="en-US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수익</a:t>
                      </a:r>
                      <a:r>
                        <a:rPr lang="en-US" altLang="ko-KR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(15%)</a:t>
                      </a:r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019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5,625,000</a:t>
                      </a:r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48,000,000</a:t>
                      </a:r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216,000,000</a:t>
                      </a:r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1606819"/>
                  </a:ext>
                </a:extLst>
              </a:tr>
              <a:tr h="284706">
                <a:tc>
                  <a:txBody>
                    <a:bodyPr/>
                    <a:lstStyle/>
                    <a:p>
                      <a:pPr algn="l" rtl="0" fontAlgn="b"/>
                      <a:r>
                        <a:rPr lang="ko-KR" altLang="en-US" sz="1200" b="1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매출 총 이익</a:t>
                      </a:r>
                      <a:endParaRPr lang="ko-KR" altLang="en-US" sz="1200" b="1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019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200" b="1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5,625,000</a:t>
                      </a:r>
                      <a:endParaRPr lang="ko-KR" altLang="en-US" sz="1200" b="1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200" b="1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48,000,000</a:t>
                      </a:r>
                      <a:endParaRPr lang="ko-KR" altLang="en-US" sz="1200" b="1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200" b="1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216,000,000</a:t>
                      </a:r>
                      <a:endParaRPr lang="ko-KR" altLang="en-US" sz="1200" b="1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120011"/>
                  </a:ext>
                </a:extLst>
              </a:tr>
              <a:tr h="284706">
                <a:tc>
                  <a:txBody>
                    <a:bodyPr/>
                    <a:lstStyle/>
                    <a:p>
                      <a:pPr algn="l" rtl="0" fontAlgn="b"/>
                      <a:r>
                        <a:rPr lang="ko-KR" altLang="en-US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경비</a:t>
                      </a:r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019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1422160"/>
                  </a:ext>
                </a:extLst>
              </a:tr>
              <a:tr h="284706">
                <a:tc>
                  <a:txBody>
                    <a:bodyPr/>
                    <a:lstStyle/>
                    <a:p>
                      <a:pPr marL="457200" lvl="1" indent="0" algn="l" rtl="0" fontAlgn="b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판매 및 마케팅</a:t>
                      </a:r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019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5,062,500</a:t>
                      </a:r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38,400,000</a:t>
                      </a:r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151,200,000</a:t>
                      </a:r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altLang="ko-KR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70%</a:t>
                      </a:r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2407092"/>
                  </a:ext>
                </a:extLst>
              </a:tr>
              <a:tr h="284706">
                <a:tc>
                  <a:txBody>
                    <a:bodyPr/>
                    <a:lstStyle/>
                    <a:p>
                      <a:pPr marL="457200" lvl="1" indent="0" algn="l" rtl="0" fontAlgn="b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고객 서비스</a:t>
                      </a:r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019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1,687,500</a:t>
                      </a:r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9,600,000</a:t>
                      </a:r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21,600,000</a:t>
                      </a:r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altLang="ko-KR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10%</a:t>
                      </a:r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06368409"/>
                  </a:ext>
                </a:extLst>
              </a:tr>
              <a:tr h="284706">
                <a:tc>
                  <a:txBody>
                    <a:bodyPr/>
                    <a:lstStyle/>
                    <a:p>
                      <a:pPr marL="457200" lvl="1" indent="0" algn="l" rtl="0" fontAlgn="b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제품 개발</a:t>
                      </a:r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019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562,500</a:t>
                      </a:r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2,400,000</a:t>
                      </a:r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10,800,000</a:t>
                      </a:r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altLang="ko-KR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5%</a:t>
                      </a:r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9688327"/>
                  </a:ext>
                </a:extLst>
              </a:tr>
              <a:tr h="284706">
                <a:tc>
                  <a:txBody>
                    <a:bodyPr/>
                    <a:lstStyle/>
                    <a:p>
                      <a:pPr marL="457200" lvl="1" indent="0" algn="l" rtl="0" fontAlgn="b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연구</a:t>
                      </a:r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019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281,250</a:t>
                      </a:r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2,400,000</a:t>
                      </a:r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4,320,000</a:t>
                      </a:r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altLang="ko-KR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2%</a:t>
                      </a:r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3433075"/>
                  </a:ext>
                </a:extLst>
              </a:tr>
              <a:tr h="284706">
                <a:tc>
                  <a:txBody>
                    <a:bodyPr/>
                    <a:lstStyle/>
                    <a:p>
                      <a:pPr algn="l" rtl="0" fontAlgn="b"/>
                      <a:r>
                        <a:rPr lang="ko-KR" altLang="en-US" sz="1200" b="1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경비 합계</a:t>
                      </a:r>
                      <a:endParaRPr lang="ko-KR" altLang="en-US" sz="1200" b="1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019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200" b="1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7,593,750</a:t>
                      </a:r>
                      <a:endParaRPr lang="ko-KR" altLang="en-US" sz="1200" b="1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200" b="1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52,800,000</a:t>
                      </a:r>
                      <a:endParaRPr lang="ko-KR" altLang="en-US" sz="1200" b="1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200" b="1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187,920,000</a:t>
                      </a:r>
                      <a:endParaRPr lang="ko-KR" altLang="en-US" sz="1200" b="1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endParaRPr lang="ko-KR" altLang="en-US" sz="1200" b="0" i="0" u="none" strike="noStrike" noProof="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1145645"/>
                  </a:ext>
                </a:extLst>
              </a:tr>
            </a:tbl>
          </a:graphicData>
        </a:graphic>
      </p:graphicFrame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63B6BDC-0568-466F-91ED-52067B366C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ko-KR" altLang="en-US" dirty="0"/>
              <a:t> </a:t>
            </a:r>
            <a:r>
              <a:rPr lang="en-US" altLang="ko-KR" dirty="0"/>
              <a:t>, </a:t>
            </a:r>
            <a:r>
              <a:rPr lang="ko-KR" altLang="en-US" dirty="0"/>
              <a:t>김건호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7A559BE-816C-475D-9ADA-DDFDF14A4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ko-KR" altLang="en-US" dirty="0"/>
              <a:t>시나리오에 따른 공정 시뮬레이션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8597536-70D1-46C0-A2A2-51A6BB21D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699756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A6F7BB-30A8-4980-AD4A-2FB0B53FA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892177"/>
            <a:ext cx="8421688" cy="1325563"/>
          </a:xfrm>
        </p:spPr>
        <p:txBody>
          <a:bodyPr rtlCol="0"/>
          <a:lstStyle/>
          <a:p>
            <a:pPr rtl="0"/>
            <a:r>
              <a:rPr lang="ko-KR" altLang="en-US"/>
              <a:t>팀 소개 </a:t>
            </a:r>
          </a:p>
        </p:txBody>
      </p:sp>
      <p:pic>
        <p:nvPicPr>
          <p:cNvPr id="38" name="그림 개체 틀 37" descr="팀 구성원 얼굴 사진">
            <a:extLst>
              <a:ext uri="{FF2B5EF4-FFF2-40B4-BE49-F238E27FC236}">
                <a16:creationId xmlns:a16="http://schemas.microsoft.com/office/drawing/2014/main" id="{76554518-1C01-4B26-9940-1C04FC9D73B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77176" y="2428875"/>
            <a:ext cx="1066800" cy="1066800"/>
          </a:xfrm>
        </p:spPr>
      </p:pic>
      <p:sp>
        <p:nvSpPr>
          <p:cNvPr id="36" name="텍스트 개체 틀 35">
            <a:extLst>
              <a:ext uri="{FF2B5EF4-FFF2-40B4-BE49-F238E27FC236}">
                <a16:creationId xmlns:a16="http://schemas.microsoft.com/office/drawing/2014/main" id="{23BA8AAF-B08B-441B-AAF3-590A568329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00168" y="3654378"/>
            <a:ext cx="1828800" cy="343061"/>
          </a:xfrm>
        </p:spPr>
        <p:txBody>
          <a:bodyPr rtlCol="0"/>
          <a:lstStyle/>
          <a:p>
            <a:pPr rtl="0"/>
            <a:r>
              <a:rPr lang="ko-KR" altLang="en-US"/>
              <a:t>이봉진</a:t>
            </a:r>
          </a:p>
          <a:p>
            <a:pPr rtl="0"/>
            <a:endParaRPr lang="ko-KR" altLang="en-US"/>
          </a:p>
        </p:txBody>
      </p:sp>
      <p:sp>
        <p:nvSpPr>
          <p:cNvPr id="52" name="텍스트 개체 틀 51">
            <a:extLst>
              <a:ext uri="{FF2B5EF4-FFF2-40B4-BE49-F238E27FC236}">
                <a16:creationId xmlns:a16="http://schemas.microsoft.com/office/drawing/2014/main" id="{E07741A2-243F-4086-945C-BCA1F24E6DB5}"/>
              </a:ext>
            </a:extLst>
          </p:cNvPr>
          <p:cNvSpPr>
            <a:spLocks noGrp="1"/>
          </p:cNvSpPr>
          <p:nvPr>
            <p:ph type="body" idx="21"/>
          </p:nvPr>
        </p:nvSpPr>
        <p:spPr>
          <a:xfrm>
            <a:off x="1390120" y="3782039"/>
            <a:ext cx="2057400" cy="343061"/>
          </a:xfrm>
        </p:spPr>
        <p:txBody>
          <a:bodyPr rtlCol="0"/>
          <a:lstStyle/>
          <a:p>
            <a:pPr rtl="0"/>
            <a:r>
              <a:rPr lang="ko-KR" altLang="en-US"/>
              <a:t>대표</a:t>
            </a:r>
          </a:p>
        </p:txBody>
      </p:sp>
      <p:pic>
        <p:nvPicPr>
          <p:cNvPr id="42" name="그림 개체 틀 41" descr="팀 구성원 얼굴 사진">
            <a:extLst>
              <a:ext uri="{FF2B5EF4-FFF2-40B4-BE49-F238E27FC236}">
                <a16:creationId xmlns:a16="http://schemas.microsoft.com/office/drawing/2014/main" id="{CB092FE3-5F48-4433-B8FF-114D1CD7437D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26270" y="2428875"/>
            <a:ext cx="1066800" cy="1066800"/>
          </a:xfrm>
        </p:spPr>
      </p:pic>
      <p:sp>
        <p:nvSpPr>
          <p:cNvPr id="49" name="텍스트 개체 틀 48">
            <a:extLst>
              <a:ext uri="{FF2B5EF4-FFF2-40B4-BE49-F238E27FC236}">
                <a16:creationId xmlns:a16="http://schemas.microsoft.com/office/drawing/2014/main" id="{27CB5CB7-B854-4F48-954C-5CF86CC9146D}"/>
              </a:ext>
            </a:extLst>
          </p:cNvPr>
          <p:cNvSpPr>
            <a:spLocks noGrp="1"/>
          </p:cNvSpPr>
          <p:nvPr>
            <p:ph type="body" idx="18"/>
          </p:nvPr>
        </p:nvSpPr>
        <p:spPr>
          <a:xfrm>
            <a:off x="3849262" y="3669060"/>
            <a:ext cx="1828800" cy="343061"/>
          </a:xfrm>
        </p:spPr>
        <p:txBody>
          <a:bodyPr rtlCol="0"/>
          <a:lstStyle/>
          <a:p>
            <a:pPr rtl="0"/>
            <a:r>
              <a:rPr lang="ko-KR" altLang="en-US"/>
              <a:t>심현기</a:t>
            </a:r>
          </a:p>
        </p:txBody>
      </p:sp>
      <p:sp>
        <p:nvSpPr>
          <p:cNvPr id="61" name="텍스트 개체 틀 60">
            <a:extLst>
              <a:ext uri="{FF2B5EF4-FFF2-40B4-BE49-F238E27FC236}">
                <a16:creationId xmlns:a16="http://schemas.microsoft.com/office/drawing/2014/main" id="{F1C860E6-FF87-419F-8B26-B8EA4D5F3D3D}"/>
              </a:ext>
            </a:extLst>
          </p:cNvPr>
          <p:cNvSpPr>
            <a:spLocks noGrp="1"/>
          </p:cNvSpPr>
          <p:nvPr>
            <p:ph type="body" idx="22"/>
          </p:nvPr>
        </p:nvSpPr>
        <p:spPr>
          <a:xfrm>
            <a:off x="3739214" y="3796721"/>
            <a:ext cx="2057400" cy="343061"/>
          </a:xfrm>
        </p:spPr>
        <p:txBody>
          <a:bodyPr rtlCol="0"/>
          <a:lstStyle/>
          <a:p>
            <a:pPr rtl="0"/>
            <a:r>
              <a:rPr lang="ko-KR" altLang="en-US"/>
              <a:t>최고 경영자</a:t>
            </a:r>
          </a:p>
        </p:txBody>
      </p:sp>
      <p:pic>
        <p:nvPicPr>
          <p:cNvPr id="46" name="그림 개체 틀 45" descr="팀 구성원 얼굴 사진">
            <a:extLst>
              <a:ext uri="{FF2B5EF4-FFF2-40B4-BE49-F238E27FC236}">
                <a16:creationId xmlns:a16="http://schemas.microsoft.com/office/drawing/2014/main" id="{570FC090-540A-41E2-99FA-7B7BC171A64E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16934" y="2428875"/>
            <a:ext cx="1066800" cy="1066800"/>
          </a:xfrm>
        </p:spPr>
      </p:pic>
      <p:sp>
        <p:nvSpPr>
          <p:cNvPr id="50" name="텍스트 개체 틀 49">
            <a:extLst>
              <a:ext uri="{FF2B5EF4-FFF2-40B4-BE49-F238E27FC236}">
                <a16:creationId xmlns:a16="http://schemas.microsoft.com/office/drawing/2014/main" id="{540F887C-E8EB-4467-90FE-023D47FFB454}"/>
              </a:ext>
            </a:extLst>
          </p:cNvPr>
          <p:cNvSpPr>
            <a:spLocks noGrp="1"/>
          </p:cNvSpPr>
          <p:nvPr>
            <p:ph type="body" idx="19"/>
          </p:nvPr>
        </p:nvSpPr>
        <p:spPr>
          <a:xfrm>
            <a:off x="6339926" y="3669060"/>
            <a:ext cx="1828800" cy="343061"/>
          </a:xfrm>
        </p:spPr>
        <p:txBody>
          <a:bodyPr rtlCol="0"/>
          <a:lstStyle/>
          <a:p>
            <a:pPr rtl="0"/>
            <a:r>
              <a:rPr lang="ko-KR" altLang="en-US"/>
              <a:t>심희영</a:t>
            </a:r>
          </a:p>
          <a:p>
            <a:pPr rtl="0"/>
            <a:endParaRPr lang="ko-KR" altLang="en-US"/>
          </a:p>
        </p:txBody>
      </p:sp>
      <p:sp>
        <p:nvSpPr>
          <p:cNvPr id="62" name="텍스트 개체 틀 61">
            <a:extLst>
              <a:ext uri="{FF2B5EF4-FFF2-40B4-BE49-F238E27FC236}">
                <a16:creationId xmlns:a16="http://schemas.microsoft.com/office/drawing/2014/main" id="{F1AF6C54-9939-432B-BBC2-5E0C0F8B2D8C}"/>
              </a:ext>
            </a:extLst>
          </p:cNvPr>
          <p:cNvSpPr>
            <a:spLocks noGrp="1"/>
          </p:cNvSpPr>
          <p:nvPr>
            <p:ph type="body" idx="23"/>
          </p:nvPr>
        </p:nvSpPr>
        <p:spPr>
          <a:xfrm>
            <a:off x="6217963" y="3796721"/>
            <a:ext cx="2057400" cy="343061"/>
          </a:xfrm>
        </p:spPr>
        <p:txBody>
          <a:bodyPr rtlCol="0"/>
          <a:lstStyle/>
          <a:p>
            <a:pPr rtl="0"/>
            <a:r>
              <a:rPr lang="ko-KR" altLang="en-US"/>
              <a:t>최고 운영 책임자</a:t>
            </a:r>
          </a:p>
        </p:txBody>
      </p:sp>
      <p:pic>
        <p:nvPicPr>
          <p:cNvPr id="54" name="그림 개체 틀 53" descr="팀 구성원 얼굴 사진">
            <a:extLst>
              <a:ext uri="{FF2B5EF4-FFF2-40B4-BE49-F238E27FC236}">
                <a16:creationId xmlns:a16="http://schemas.microsoft.com/office/drawing/2014/main" id="{79B06025-9CB9-45C4-BF20-7D0D27D1B814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36814" y="2428875"/>
            <a:ext cx="1066800" cy="1066800"/>
          </a:xfrm>
        </p:spPr>
      </p:pic>
      <p:sp>
        <p:nvSpPr>
          <p:cNvPr id="51" name="텍스트 개체 틀 50">
            <a:extLst>
              <a:ext uri="{FF2B5EF4-FFF2-40B4-BE49-F238E27FC236}">
                <a16:creationId xmlns:a16="http://schemas.microsoft.com/office/drawing/2014/main" id="{C1C77C5B-2A5F-4999-A5BF-F60EA88DE493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8759806" y="3654378"/>
            <a:ext cx="1828800" cy="343061"/>
          </a:xfrm>
        </p:spPr>
        <p:txBody>
          <a:bodyPr rtlCol="0"/>
          <a:lstStyle/>
          <a:p>
            <a:pPr rtl="0"/>
            <a:r>
              <a:rPr lang="ko-KR" altLang="en-US"/>
              <a:t>진현준</a:t>
            </a:r>
          </a:p>
        </p:txBody>
      </p:sp>
      <p:sp>
        <p:nvSpPr>
          <p:cNvPr id="63" name="텍스트 개체 틀 62">
            <a:extLst>
              <a:ext uri="{FF2B5EF4-FFF2-40B4-BE49-F238E27FC236}">
                <a16:creationId xmlns:a16="http://schemas.microsoft.com/office/drawing/2014/main" id="{41797063-0A46-4FCE-86CB-FC66F997C5F4}"/>
              </a:ext>
            </a:extLst>
          </p:cNvPr>
          <p:cNvSpPr>
            <a:spLocks noGrp="1"/>
          </p:cNvSpPr>
          <p:nvPr>
            <p:ph type="body" idx="24"/>
          </p:nvPr>
        </p:nvSpPr>
        <p:spPr>
          <a:xfrm>
            <a:off x="8634432" y="3782039"/>
            <a:ext cx="2057400" cy="343061"/>
          </a:xfrm>
        </p:spPr>
        <p:txBody>
          <a:bodyPr rtlCol="0"/>
          <a:lstStyle/>
          <a:p>
            <a:pPr rtl="0"/>
            <a:r>
              <a:rPr lang="ko-KR" altLang="en-US"/>
              <a:t>마케팅 부사장</a:t>
            </a:r>
          </a:p>
        </p:txBody>
      </p:sp>
      <p:pic>
        <p:nvPicPr>
          <p:cNvPr id="58" name="그림 개체 틀 57" descr="팀 구성원 얼굴 사진">
            <a:extLst>
              <a:ext uri="{FF2B5EF4-FFF2-40B4-BE49-F238E27FC236}">
                <a16:creationId xmlns:a16="http://schemas.microsoft.com/office/drawing/2014/main" id="{84ACB9E1-B019-4966-9E07-8D06D40BDDD3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77176" y="4287711"/>
            <a:ext cx="1066800" cy="1066800"/>
          </a:xfrm>
        </p:spPr>
      </p:pic>
      <p:sp>
        <p:nvSpPr>
          <p:cNvPr id="64" name="텍스트 개체 틀 63">
            <a:extLst>
              <a:ext uri="{FF2B5EF4-FFF2-40B4-BE49-F238E27FC236}">
                <a16:creationId xmlns:a16="http://schemas.microsoft.com/office/drawing/2014/main" id="{3ECD1D6F-7DAE-4DCC-BBB4-CD519379CDF6}"/>
              </a:ext>
            </a:extLst>
          </p:cNvPr>
          <p:cNvSpPr>
            <a:spLocks noGrp="1"/>
          </p:cNvSpPr>
          <p:nvPr>
            <p:ph type="body" idx="25"/>
          </p:nvPr>
        </p:nvSpPr>
        <p:spPr>
          <a:xfrm>
            <a:off x="1500168" y="5513214"/>
            <a:ext cx="1828800" cy="343061"/>
          </a:xfrm>
        </p:spPr>
        <p:txBody>
          <a:bodyPr rtlCol="0"/>
          <a:lstStyle/>
          <a:p>
            <a:pPr rtl="0"/>
            <a:r>
              <a:rPr lang="ko-KR" altLang="en-US"/>
              <a:t>임진식</a:t>
            </a:r>
          </a:p>
          <a:p>
            <a:pPr rtl="0"/>
            <a:endParaRPr lang="ko-KR" altLang="en-US"/>
          </a:p>
        </p:txBody>
      </p:sp>
      <p:sp>
        <p:nvSpPr>
          <p:cNvPr id="72" name="텍스트 개체 틀 71">
            <a:extLst>
              <a:ext uri="{FF2B5EF4-FFF2-40B4-BE49-F238E27FC236}">
                <a16:creationId xmlns:a16="http://schemas.microsoft.com/office/drawing/2014/main" id="{0420E7B5-7D79-437C-BC6E-11C9C9C73D12}"/>
              </a:ext>
            </a:extLst>
          </p:cNvPr>
          <p:cNvSpPr>
            <a:spLocks noGrp="1"/>
          </p:cNvSpPr>
          <p:nvPr>
            <p:ph type="body" idx="33"/>
          </p:nvPr>
        </p:nvSpPr>
        <p:spPr>
          <a:xfrm>
            <a:off x="1390120" y="5640875"/>
            <a:ext cx="2057400" cy="343061"/>
          </a:xfrm>
        </p:spPr>
        <p:txBody>
          <a:bodyPr rtlCol="0"/>
          <a:lstStyle/>
          <a:p>
            <a:pPr rtl="0"/>
            <a:r>
              <a:rPr lang="ko-KR" altLang="en-US"/>
              <a:t>제품 부사장</a:t>
            </a:r>
          </a:p>
        </p:txBody>
      </p:sp>
      <p:pic>
        <p:nvPicPr>
          <p:cNvPr id="66" name="그림 개체 틀 65" descr="팀 구성원 얼굴 사진">
            <a:extLst>
              <a:ext uri="{FF2B5EF4-FFF2-40B4-BE49-F238E27FC236}">
                <a16:creationId xmlns:a16="http://schemas.microsoft.com/office/drawing/2014/main" id="{D61AF03E-3F4A-4F5E-BA7C-C1DF611CEA4F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26270" y="4287711"/>
            <a:ext cx="1066800" cy="1066800"/>
          </a:xfrm>
        </p:spPr>
      </p:pic>
      <p:sp>
        <p:nvSpPr>
          <p:cNvPr id="69" name="텍스트 개체 틀 68">
            <a:extLst>
              <a:ext uri="{FF2B5EF4-FFF2-40B4-BE49-F238E27FC236}">
                <a16:creationId xmlns:a16="http://schemas.microsoft.com/office/drawing/2014/main" id="{A5A9CD8D-31A9-4139-87B2-349EA8E14781}"/>
              </a:ext>
            </a:extLst>
          </p:cNvPr>
          <p:cNvSpPr>
            <a:spLocks noGrp="1"/>
          </p:cNvSpPr>
          <p:nvPr>
            <p:ph type="body" idx="30"/>
          </p:nvPr>
        </p:nvSpPr>
        <p:spPr>
          <a:xfrm>
            <a:off x="3849262" y="5527896"/>
            <a:ext cx="1828800" cy="343061"/>
          </a:xfrm>
        </p:spPr>
        <p:txBody>
          <a:bodyPr rtlCol="0"/>
          <a:lstStyle/>
          <a:p>
            <a:pPr rtl="0"/>
            <a:r>
              <a:rPr lang="ko-KR" altLang="en-US"/>
              <a:t>황철무</a:t>
            </a:r>
          </a:p>
          <a:p>
            <a:pPr rtl="0"/>
            <a:endParaRPr lang="ko-KR" altLang="en-US"/>
          </a:p>
        </p:txBody>
      </p:sp>
      <p:sp>
        <p:nvSpPr>
          <p:cNvPr id="73" name="텍스트 개체 틀 72">
            <a:extLst>
              <a:ext uri="{FF2B5EF4-FFF2-40B4-BE49-F238E27FC236}">
                <a16:creationId xmlns:a16="http://schemas.microsoft.com/office/drawing/2014/main" id="{E1FCDD58-01CD-47CF-AB15-A511E9D3612F}"/>
              </a:ext>
            </a:extLst>
          </p:cNvPr>
          <p:cNvSpPr>
            <a:spLocks noGrp="1"/>
          </p:cNvSpPr>
          <p:nvPr>
            <p:ph type="body" idx="34"/>
          </p:nvPr>
        </p:nvSpPr>
        <p:spPr>
          <a:xfrm>
            <a:off x="3739214" y="5655557"/>
            <a:ext cx="2057400" cy="343061"/>
          </a:xfrm>
        </p:spPr>
        <p:txBody>
          <a:bodyPr rtlCol="0"/>
          <a:lstStyle/>
          <a:p>
            <a:pPr rtl="0"/>
            <a:r>
              <a:rPr lang="en-US" altLang="ko-KR"/>
              <a:t>SEO </a:t>
            </a:r>
            <a:r>
              <a:rPr lang="ko-KR" altLang="en-US"/>
              <a:t>전략</a:t>
            </a:r>
          </a:p>
        </p:txBody>
      </p:sp>
      <p:pic>
        <p:nvPicPr>
          <p:cNvPr id="78" name="그림 개체 틀 77" descr="팀 구성원 얼굴 사진">
            <a:extLst>
              <a:ext uri="{FF2B5EF4-FFF2-40B4-BE49-F238E27FC236}">
                <a16:creationId xmlns:a16="http://schemas.microsoft.com/office/drawing/2014/main" id="{C0C63D45-D8C0-4899-A4AC-EA536EBA3E9D}"/>
              </a:ext>
            </a:extLst>
          </p:cNvPr>
          <p:cNvPicPr>
            <a:picLocks noGrp="1" noChangeAspect="1"/>
          </p:cNvPicPr>
          <p:nvPr>
            <p:ph type="pic" sz="quarter" idx="28"/>
          </p:nvPr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16934" y="4287711"/>
            <a:ext cx="1066800" cy="1066800"/>
          </a:xfrm>
        </p:spPr>
      </p:pic>
      <p:sp>
        <p:nvSpPr>
          <p:cNvPr id="70" name="텍스트 개체 틀 69">
            <a:extLst>
              <a:ext uri="{FF2B5EF4-FFF2-40B4-BE49-F238E27FC236}">
                <a16:creationId xmlns:a16="http://schemas.microsoft.com/office/drawing/2014/main" id="{58753412-8033-48AD-80DF-945C72BC7335}"/>
              </a:ext>
            </a:extLst>
          </p:cNvPr>
          <p:cNvSpPr>
            <a:spLocks noGrp="1"/>
          </p:cNvSpPr>
          <p:nvPr>
            <p:ph type="body" idx="31"/>
          </p:nvPr>
        </p:nvSpPr>
        <p:spPr>
          <a:xfrm>
            <a:off x="6339926" y="5527896"/>
            <a:ext cx="1828800" cy="343061"/>
          </a:xfrm>
        </p:spPr>
        <p:txBody>
          <a:bodyPr rtlCol="0"/>
          <a:lstStyle/>
          <a:p>
            <a:pPr rtl="0"/>
            <a:r>
              <a:rPr lang="ko-KR" altLang="en-US"/>
              <a:t>조지민</a:t>
            </a:r>
          </a:p>
        </p:txBody>
      </p:sp>
      <p:sp>
        <p:nvSpPr>
          <p:cNvPr id="74" name="텍스트 개체 틀 73">
            <a:extLst>
              <a:ext uri="{FF2B5EF4-FFF2-40B4-BE49-F238E27FC236}">
                <a16:creationId xmlns:a16="http://schemas.microsoft.com/office/drawing/2014/main" id="{2E2604A9-4BB8-4144-914B-DCF4F13DF3DB}"/>
              </a:ext>
            </a:extLst>
          </p:cNvPr>
          <p:cNvSpPr>
            <a:spLocks noGrp="1"/>
          </p:cNvSpPr>
          <p:nvPr>
            <p:ph type="body" idx="35"/>
          </p:nvPr>
        </p:nvSpPr>
        <p:spPr>
          <a:xfrm>
            <a:off x="6229878" y="5655557"/>
            <a:ext cx="2057400" cy="343061"/>
          </a:xfrm>
        </p:spPr>
        <p:txBody>
          <a:bodyPr rtlCol="0"/>
          <a:lstStyle/>
          <a:p>
            <a:pPr rtl="0"/>
            <a:r>
              <a:rPr lang="ko-KR" altLang="en-US"/>
              <a:t>제품 디자이너</a:t>
            </a:r>
          </a:p>
        </p:txBody>
      </p:sp>
      <p:pic>
        <p:nvPicPr>
          <p:cNvPr id="83" name="그림 개체 틀 82" descr="팀 구성원 얼굴 사진">
            <a:extLst>
              <a:ext uri="{FF2B5EF4-FFF2-40B4-BE49-F238E27FC236}">
                <a16:creationId xmlns:a16="http://schemas.microsoft.com/office/drawing/2014/main" id="{3640DB2F-E9FF-4506-B751-D3C6F935A4DD}"/>
              </a:ext>
            </a:extLst>
          </p:cNvPr>
          <p:cNvPicPr>
            <a:picLocks noGrp="1" noChangeAspect="1"/>
          </p:cNvPicPr>
          <p:nvPr>
            <p:ph type="pic" sz="quarter" idx="29"/>
          </p:nvPr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36814" y="4287711"/>
            <a:ext cx="1066800" cy="1066800"/>
          </a:xfrm>
        </p:spPr>
      </p:pic>
      <p:sp>
        <p:nvSpPr>
          <p:cNvPr id="71" name="텍스트 개체 틀 70">
            <a:extLst>
              <a:ext uri="{FF2B5EF4-FFF2-40B4-BE49-F238E27FC236}">
                <a16:creationId xmlns:a16="http://schemas.microsoft.com/office/drawing/2014/main" id="{A45FE9A3-15E0-49FA-B6E5-DB16CD0C2C8F}"/>
              </a:ext>
            </a:extLst>
          </p:cNvPr>
          <p:cNvSpPr>
            <a:spLocks noGrp="1"/>
          </p:cNvSpPr>
          <p:nvPr>
            <p:ph type="body" idx="32"/>
          </p:nvPr>
        </p:nvSpPr>
        <p:spPr>
          <a:xfrm>
            <a:off x="8759806" y="5513214"/>
            <a:ext cx="1828800" cy="343061"/>
          </a:xfrm>
        </p:spPr>
        <p:txBody>
          <a:bodyPr rtlCol="0"/>
          <a:lstStyle/>
          <a:p>
            <a:pPr rtl="0"/>
            <a:r>
              <a:rPr lang="ko-KR" altLang="en-US"/>
              <a:t>김배식</a:t>
            </a:r>
          </a:p>
        </p:txBody>
      </p:sp>
      <p:sp>
        <p:nvSpPr>
          <p:cNvPr id="75" name="텍스트 개체 틀 74">
            <a:extLst>
              <a:ext uri="{FF2B5EF4-FFF2-40B4-BE49-F238E27FC236}">
                <a16:creationId xmlns:a16="http://schemas.microsoft.com/office/drawing/2014/main" id="{72076C4D-9688-4C1A-AB51-8F1051A803A9}"/>
              </a:ext>
            </a:extLst>
          </p:cNvPr>
          <p:cNvSpPr>
            <a:spLocks noGrp="1"/>
          </p:cNvSpPr>
          <p:nvPr>
            <p:ph type="body" idx="36"/>
          </p:nvPr>
        </p:nvSpPr>
        <p:spPr>
          <a:xfrm>
            <a:off x="8634432" y="5640875"/>
            <a:ext cx="2057400" cy="343061"/>
          </a:xfrm>
        </p:spPr>
        <p:txBody>
          <a:bodyPr rtlCol="0"/>
          <a:lstStyle/>
          <a:p>
            <a:pPr rtl="0"/>
            <a:r>
              <a:rPr lang="ko-KR" altLang="en-US"/>
              <a:t>콘텐츠 개발자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833164A-09D8-4E05-899E-C830A562A44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ko-KR" altLang="en-US" dirty="0"/>
              <a:t> </a:t>
            </a:r>
            <a:r>
              <a:rPr lang="en-US" altLang="ko-KR" dirty="0"/>
              <a:t>, </a:t>
            </a:r>
            <a:r>
              <a:rPr lang="ko-KR" altLang="en-US" dirty="0"/>
              <a:t>김건호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9EB4DEA-4DCD-421C-A905-7EFCAE8989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ko-KR" altLang="en-US" dirty="0"/>
              <a:t>시나리오에 따른 공정 시뮬레이션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E1923C7-5010-4C4F-A932-4BDA0B62A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626675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1BF33B-5572-4A00-A55C-1E13A6B3A8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892177"/>
            <a:ext cx="8421688" cy="1325563"/>
          </a:xfrm>
        </p:spPr>
        <p:txBody>
          <a:bodyPr rtlCol="0"/>
          <a:lstStyle/>
          <a:p>
            <a:pPr rtl="0"/>
            <a:r>
              <a:rPr lang="ko-KR" altLang="en-US" dirty="0"/>
              <a:t>자금 조달</a:t>
            </a:r>
          </a:p>
        </p:txBody>
      </p:sp>
      <p:graphicFrame>
        <p:nvGraphicFramePr>
          <p:cNvPr id="126" name="내용 개체 틀 125" title="자금 조달 차트">
            <a:extLst>
              <a:ext uri="{FF2B5EF4-FFF2-40B4-BE49-F238E27FC236}">
                <a16:creationId xmlns:a16="http://schemas.microsoft.com/office/drawing/2014/main" id="{A036AFA2-B0F0-4DE7-B7AE-E4B852EB3D36}"/>
              </a:ext>
            </a:extLst>
          </p:cNvPr>
          <p:cNvGraphicFramePr>
            <a:graphicFrameLocks noGrp="1"/>
          </p:cNvGraphicFramePr>
          <p:nvPr>
            <p:ph sz="quarter" idx="21"/>
            <p:extLst>
              <p:ext uri="{D42A27DB-BD31-4B8C-83A1-F6EECF244321}">
                <p14:modId xmlns:p14="http://schemas.microsoft.com/office/powerpoint/2010/main" val="2115783209"/>
              </p:ext>
            </p:extLst>
          </p:nvPr>
        </p:nvGraphicFramePr>
        <p:xfrm>
          <a:off x="1074738" y="2119313"/>
          <a:ext cx="1857375" cy="16637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2A4739B-8DE9-4523-8034-4E83861CCF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3788813"/>
            <a:ext cx="2330726" cy="804859"/>
          </a:xfrm>
        </p:spPr>
        <p:txBody>
          <a:bodyPr rtlCol="0"/>
          <a:lstStyle/>
          <a:p>
            <a:pPr rtl="0"/>
            <a:r>
              <a:rPr lang="ko-KR" altLang="en-US" dirty="0"/>
              <a:t>₩</a:t>
            </a:r>
            <a:r>
              <a:rPr lang="en-US" altLang="ko-KR" dirty="0"/>
              <a:t>14,000</a:t>
            </a:r>
            <a:endParaRPr lang="ko-KR" altLang="en-US" dirty="0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C487CCC0-D329-4C1F-A1CD-04930A23C5C3}"/>
              </a:ext>
            </a:extLst>
          </p:cNvPr>
          <p:cNvSpPr>
            <a:spLocks noGrp="1"/>
          </p:cNvSpPr>
          <p:nvPr>
            <p:ph type="body" idx="17"/>
          </p:nvPr>
        </p:nvSpPr>
        <p:spPr>
          <a:xfrm>
            <a:off x="838200" y="4464810"/>
            <a:ext cx="2330726" cy="438505"/>
          </a:xfrm>
        </p:spPr>
        <p:txBody>
          <a:bodyPr rtlCol="0"/>
          <a:lstStyle/>
          <a:p>
            <a:pPr rtl="0"/>
            <a:r>
              <a:rPr lang="ko-KR" altLang="en-US" dirty="0"/>
              <a:t>엔젤 투자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1CF2BB3-1E12-4189-9F5F-EF136C62E3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5120722"/>
            <a:ext cx="2330726" cy="853167"/>
          </a:xfrm>
        </p:spPr>
        <p:txBody>
          <a:bodyPr rtlCol="0"/>
          <a:lstStyle/>
          <a:p>
            <a:pPr rtl="0"/>
            <a:r>
              <a:rPr lang="ko-KR" altLang="en-US" dirty="0"/>
              <a:t>다른 투자자를 통해 얻은 금액</a:t>
            </a:r>
          </a:p>
        </p:txBody>
      </p:sp>
      <p:graphicFrame>
        <p:nvGraphicFramePr>
          <p:cNvPr id="127" name="내용 개체 틀 126" title="자금 조달 차트">
            <a:extLst>
              <a:ext uri="{FF2B5EF4-FFF2-40B4-BE49-F238E27FC236}">
                <a16:creationId xmlns:a16="http://schemas.microsoft.com/office/drawing/2014/main" id="{47DB352F-5059-4378-B91D-92E59C6B1B91}"/>
              </a:ext>
            </a:extLst>
          </p:cNvPr>
          <p:cNvGraphicFramePr>
            <a:graphicFrameLocks noGrp="1"/>
          </p:cNvGraphicFramePr>
          <p:nvPr>
            <p:ph sz="quarter" idx="22"/>
            <p:extLst>
              <p:ext uri="{D42A27DB-BD31-4B8C-83A1-F6EECF244321}">
                <p14:modId xmlns:p14="http://schemas.microsoft.com/office/powerpoint/2010/main" val="4164325061"/>
              </p:ext>
            </p:extLst>
          </p:nvPr>
        </p:nvGraphicFramePr>
        <p:xfrm>
          <a:off x="3811588" y="2119313"/>
          <a:ext cx="1855787" cy="16637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8145D0E-892D-492B-8AD6-551CF27DD5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3562665" y="3788813"/>
            <a:ext cx="2342205" cy="804859"/>
          </a:xfrm>
        </p:spPr>
        <p:txBody>
          <a:bodyPr rtlCol="0"/>
          <a:lstStyle/>
          <a:p>
            <a:pPr rtl="0"/>
            <a:r>
              <a:rPr lang="ko-KR" altLang="en-US" dirty="0"/>
              <a:t>₩</a:t>
            </a:r>
            <a:r>
              <a:rPr lang="en-US" altLang="ko-KR" dirty="0"/>
              <a:t>12,000</a:t>
            </a:r>
            <a:endParaRPr lang="ko-KR" altLang="en-US" dirty="0"/>
          </a:p>
        </p:txBody>
      </p:sp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34E62770-EE0A-4D83-B50E-CD868056030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62665" y="4464810"/>
            <a:ext cx="2342205" cy="438505"/>
          </a:xfrm>
        </p:spPr>
        <p:txBody>
          <a:bodyPr rtlCol="0"/>
          <a:lstStyle/>
          <a:p>
            <a:pPr rtl="0"/>
            <a:r>
              <a:rPr lang="ko-KR" altLang="en-US" dirty="0"/>
              <a:t>재산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ED3951E-8DE6-4BA9-B9BA-CFCDF432226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562665" y="5120722"/>
            <a:ext cx="2342205" cy="853167"/>
          </a:xfrm>
        </p:spPr>
        <p:txBody>
          <a:bodyPr rtlCol="0"/>
          <a:lstStyle/>
          <a:p>
            <a:pPr rtl="0"/>
            <a:r>
              <a:rPr lang="ko-KR" altLang="en-US" dirty="0"/>
              <a:t>재산 임대로 얻은 수익</a:t>
            </a:r>
          </a:p>
        </p:txBody>
      </p:sp>
      <p:graphicFrame>
        <p:nvGraphicFramePr>
          <p:cNvPr id="128" name="내용 개체 틀 127" title="자금 조달 차트">
            <a:extLst>
              <a:ext uri="{FF2B5EF4-FFF2-40B4-BE49-F238E27FC236}">
                <a16:creationId xmlns:a16="http://schemas.microsoft.com/office/drawing/2014/main" id="{87227872-8A65-49E5-922E-C5FA7A158972}"/>
              </a:ext>
            </a:extLst>
          </p:cNvPr>
          <p:cNvGraphicFramePr>
            <a:graphicFrameLocks noGrp="1"/>
          </p:cNvGraphicFramePr>
          <p:nvPr>
            <p:ph sz="quarter" idx="23"/>
            <p:extLst>
              <p:ext uri="{D42A27DB-BD31-4B8C-83A1-F6EECF244321}">
                <p14:modId xmlns:p14="http://schemas.microsoft.com/office/powerpoint/2010/main" val="631544523"/>
              </p:ext>
            </p:extLst>
          </p:nvPr>
        </p:nvGraphicFramePr>
        <p:xfrm>
          <a:off x="6524625" y="2119313"/>
          <a:ext cx="1855788" cy="16637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C66E4F1A-AD73-4086-B578-235F0B9F1FC4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6298609" y="3788813"/>
            <a:ext cx="2330726" cy="804859"/>
          </a:xfrm>
        </p:spPr>
        <p:txBody>
          <a:bodyPr rtlCol="0"/>
          <a:lstStyle/>
          <a:p>
            <a:pPr rtl="0"/>
            <a:r>
              <a:rPr lang="ko-KR" altLang="en-US" dirty="0"/>
              <a:t>₩</a:t>
            </a:r>
            <a:r>
              <a:rPr lang="en-US" altLang="ko-KR" dirty="0"/>
              <a:t>82,000</a:t>
            </a:r>
            <a:endParaRPr lang="ko-KR" altLang="en-US" dirty="0"/>
          </a:p>
        </p:txBody>
      </p:sp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id="{AAB421C5-B6AC-48B8-8AEB-AB16AAE5010E}"/>
              </a:ext>
            </a:extLst>
          </p:cNvPr>
          <p:cNvSpPr>
            <a:spLocks noGrp="1"/>
          </p:cNvSpPr>
          <p:nvPr>
            <p:ph type="body" idx="19"/>
          </p:nvPr>
        </p:nvSpPr>
        <p:spPr>
          <a:xfrm>
            <a:off x="6298609" y="4464810"/>
            <a:ext cx="2330726" cy="438505"/>
          </a:xfrm>
        </p:spPr>
        <p:txBody>
          <a:bodyPr rtlCol="0"/>
          <a:lstStyle/>
          <a:p>
            <a:pPr rtl="0"/>
            <a:r>
              <a:rPr lang="ko-KR" altLang="en-US" dirty="0"/>
              <a:t>지분</a:t>
            </a:r>
          </a:p>
        </p:txBody>
      </p:sp>
      <p:sp>
        <p:nvSpPr>
          <p:cNvPr id="11" name="내용 개체 틀 10">
            <a:extLst>
              <a:ext uri="{FF2B5EF4-FFF2-40B4-BE49-F238E27FC236}">
                <a16:creationId xmlns:a16="http://schemas.microsoft.com/office/drawing/2014/main" id="{345C82A0-3F56-47BD-9FB2-6B56DA715F93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6298609" y="5120722"/>
            <a:ext cx="2330726" cy="853167"/>
          </a:xfrm>
        </p:spPr>
        <p:txBody>
          <a:bodyPr rtlCol="0"/>
          <a:lstStyle/>
          <a:p>
            <a:pPr rtl="0"/>
            <a:r>
              <a:rPr lang="en-US" altLang="ko-KR" dirty="0"/>
              <a:t>USD</a:t>
            </a:r>
            <a:r>
              <a:rPr lang="ko-KR" altLang="en-US" dirty="0"/>
              <a:t>로 변환한 지분</a:t>
            </a:r>
          </a:p>
          <a:p>
            <a:pPr rtl="0"/>
            <a:endParaRPr lang="ko-KR" altLang="en-US" noProof="1"/>
          </a:p>
        </p:txBody>
      </p:sp>
      <p:graphicFrame>
        <p:nvGraphicFramePr>
          <p:cNvPr id="129" name="내용 개체 틀 128" title="자금 조달 차트">
            <a:extLst>
              <a:ext uri="{FF2B5EF4-FFF2-40B4-BE49-F238E27FC236}">
                <a16:creationId xmlns:a16="http://schemas.microsoft.com/office/drawing/2014/main" id="{C5A16E70-0D42-492E-9123-5E9A696ECB43}"/>
              </a:ext>
            </a:extLst>
          </p:cNvPr>
          <p:cNvGraphicFramePr>
            <a:graphicFrameLocks noGrp="1"/>
          </p:cNvGraphicFramePr>
          <p:nvPr>
            <p:ph sz="quarter" idx="24"/>
            <p:extLst>
              <p:ext uri="{D42A27DB-BD31-4B8C-83A1-F6EECF244321}">
                <p14:modId xmlns:p14="http://schemas.microsoft.com/office/powerpoint/2010/main" val="3187417116"/>
              </p:ext>
            </p:extLst>
          </p:nvPr>
        </p:nvGraphicFramePr>
        <p:xfrm>
          <a:off x="9259888" y="2119313"/>
          <a:ext cx="1857375" cy="16637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F70E657A-85D8-48A8-B017-274F0C32C5C9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9023074" y="3788457"/>
            <a:ext cx="2330726" cy="804859"/>
          </a:xfrm>
        </p:spPr>
        <p:txBody>
          <a:bodyPr rtlCol="0"/>
          <a:lstStyle/>
          <a:p>
            <a:pPr rtl="0"/>
            <a:r>
              <a:rPr lang="ko-KR" altLang="en-US" dirty="0"/>
              <a:t>₩</a:t>
            </a:r>
            <a:r>
              <a:rPr lang="en-US" altLang="ko-KR" dirty="0"/>
              <a:t>32,000</a:t>
            </a:r>
            <a:endParaRPr lang="ko-KR" altLang="en-US" dirty="0"/>
          </a:p>
        </p:txBody>
      </p:sp>
      <p:sp>
        <p:nvSpPr>
          <p:cNvPr id="17" name="텍스트 개체 틀 16">
            <a:extLst>
              <a:ext uri="{FF2B5EF4-FFF2-40B4-BE49-F238E27FC236}">
                <a16:creationId xmlns:a16="http://schemas.microsoft.com/office/drawing/2014/main" id="{025753CB-8973-4FAE-BB5D-5CC96CE338D4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9023074" y="4464454"/>
            <a:ext cx="2330726" cy="438505"/>
          </a:xfrm>
        </p:spPr>
        <p:txBody>
          <a:bodyPr rtlCol="0"/>
          <a:lstStyle/>
          <a:p>
            <a:pPr rtl="0"/>
            <a:r>
              <a:rPr lang="ko-KR" altLang="en-US" dirty="0"/>
              <a:t>현금</a:t>
            </a:r>
          </a:p>
        </p:txBody>
      </p:sp>
      <p:sp>
        <p:nvSpPr>
          <p:cNvPr id="13" name="내용 개체 틀 12">
            <a:extLst>
              <a:ext uri="{FF2B5EF4-FFF2-40B4-BE49-F238E27FC236}">
                <a16:creationId xmlns:a16="http://schemas.microsoft.com/office/drawing/2014/main" id="{69F9DEC9-77BC-482D-ACFB-0F2B6DC65F9F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9023074" y="5120366"/>
            <a:ext cx="2330726" cy="853167"/>
          </a:xfrm>
        </p:spPr>
        <p:txBody>
          <a:bodyPr rtlCol="0"/>
          <a:lstStyle/>
          <a:p>
            <a:pPr rtl="0"/>
            <a:r>
              <a:rPr lang="ko-KR" altLang="en-US" noProof="1"/>
              <a:t>유동 현금 </a:t>
            </a:r>
            <a:br>
              <a:rPr lang="ko-KR" altLang="en-US" noProof="1"/>
            </a:br>
            <a:r>
              <a:rPr lang="ko-KR" altLang="en-US" noProof="1"/>
              <a:t>보유</a:t>
            </a:r>
          </a:p>
          <a:p>
            <a:pPr rtl="0"/>
            <a:endParaRPr lang="ko-KR" altLang="en-US" dirty="0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563C171-5812-4E79-804A-ED04E1BD313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ko-KR" altLang="en-US" dirty="0"/>
              <a:t> </a:t>
            </a:r>
            <a:r>
              <a:rPr lang="en-US" altLang="ko-KR" dirty="0"/>
              <a:t>, </a:t>
            </a:r>
            <a:r>
              <a:rPr lang="ko-KR" altLang="en-US" dirty="0"/>
              <a:t>김건호</a:t>
            </a: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AD8A4DC-ECAA-4D59-BE12-EBEDDE9E2A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ko-KR" altLang="en-US" dirty="0"/>
              <a:t>시나리오에 따른 공정 시뮬레이션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BFC0B64-8F13-426F-B6C5-9C9427ACA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79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966154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차트이(가) 표시된 사진&#10;&#10;자동 생성된 설명">
            <a:extLst>
              <a:ext uri="{FF2B5EF4-FFF2-40B4-BE49-F238E27FC236}">
                <a16:creationId xmlns:a16="http://schemas.microsoft.com/office/drawing/2014/main" id="{50638C13-3708-B559-3C30-6B3D1B70D1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15908"/>
            <a:ext cx="12192000" cy="5426184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E3C8B473-489D-17B4-FEFA-EB5597058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/>
              <a:t>시나리오 설계</a:t>
            </a:r>
            <a:endParaRPr lang="en-US" altLang="ko-KR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0120814-95E2-4431-63FC-2904D40AD8A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0" y="1035553"/>
            <a:ext cx="12192000" cy="496888"/>
          </a:xfrm>
        </p:spPr>
        <p:txBody>
          <a:bodyPr/>
          <a:lstStyle/>
          <a:p>
            <a:pPr algn="ctr"/>
            <a:r>
              <a:rPr lang="ko-KR" altLang="en-US" dirty="0"/>
              <a:t>시나리오 </a:t>
            </a:r>
            <a:r>
              <a:rPr lang="en-US" altLang="ko-KR" dirty="0"/>
              <a:t>1</a:t>
            </a:r>
            <a:r>
              <a:rPr lang="ko-KR" altLang="en-US" dirty="0"/>
              <a:t>번</a:t>
            </a:r>
            <a:endParaRPr lang="en-US" altLang="ko-KR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92422A0-428A-5C60-0E02-2C064D665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altLang="ko-KR" noProof="0" smtClean="0"/>
              <a:pPr/>
              <a:t>8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날짜 개체 틀 10">
            <a:extLst>
              <a:ext uri="{FF2B5EF4-FFF2-40B4-BE49-F238E27FC236}">
                <a16:creationId xmlns:a16="http://schemas.microsoft.com/office/drawing/2014/main" id="{C5B17BA3-1BD4-31B3-0C4E-44920604FC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  <p:sp>
        <p:nvSpPr>
          <p:cNvPr id="6" name="바닥글 개체 틀 7">
            <a:extLst>
              <a:ext uri="{FF2B5EF4-FFF2-40B4-BE49-F238E27FC236}">
                <a16:creationId xmlns:a16="http://schemas.microsoft.com/office/drawing/2014/main" id="{99A3C632-E23F-0578-364F-51551A902D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ko-KR" altLang="en-US" noProof="0" dirty="0"/>
              <a:t>시나리오에 따른 공정 시뮬레이션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406331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FFA191-5CCC-43CB-BD83-4F80ED362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6875" y="1671639"/>
            <a:ext cx="5111750" cy="1204912"/>
          </a:xfrm>
        </p:spPr>
        <p:txBody>
          <a:bodyPr rtlCol="0"/>
          <a:lstStyle/>
          <a:p>
            <a:pPr rtl="0"/>
            <a:r>
              <a:rPr lang="ko-KR" altLang="en-US"/>
              <a:t>요약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14BBEAF-B516-45F4-9EF6-A9F6511158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76875" y="3682546"/>
            <a:ext cx="5111750" cy="1525588"/>
          </a:xfr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en-US" altLang="ko-KR" dirty="0"/>
              <a:t>Contoso</a:t>
            </a:r>
            <a:r>
              <a:rPr lang="ko-KR" altLang="en-US" dirty="0"/>
              <a:t>에서는 </a:t>
            </a:r>
            <a:r>
              <a:rPr lang="en-US" altLang="ko-KR" dirty="0"/>
              <a:t>110%</a:t>
            </a:r>
            <a:r>
              <a:rPr lang="ko-KR" altLang="en-US" dirty="0"/>
              <a:t>를 제공합니다</a:t>
            </a:r>
            <a:r>
              <a:rPr lang="en-US" altLang="ko-KR" dirty="0"/>
              <a:t>. </a:t>
            </a:r>
            <a:r>
              <a:rPr lang="ko-KR" altLang="en-US" dirty="0"/>
              <a:t>차세대 데이터 아키텍처를 사용하여 조직에서 </a:t>
            </a:r>
            <a:r>
              <a:rPr lang="en-US" altLang="ko-KR" dirty="0"/>
              <a:t>Agile </a:t>
            </a:r>
            <a:r>
              <a:rPr lang="ko-KR" altLang="en-US" dirty="0"/>
              <a:t>워크플로를 가상으로 관리할 수 있도록 지원합니다</a:t>
            </a:r>
            <a:r>
              <a:rPr lang="en-US" altLang="ko-KR" dirty="0"/>
              <a:t>. Contoso</a:t>
            </a:r>
            <a:r>
              <a:rPr lang="ko-KR" altLang="en-US" dirty="0"/>
              <a:t>는 시장 지식과 제품 뒤의 훌륭한 팀 덕택에 성공하고 있습니다</a:t>
            </a:r>
            <a:r>
              <a:rPr lang="en-US" altLang="ko-KR" dirty="0"/>
              <a:t>. CEO</a:t>
            </a:r>
            <a:r>
              <a:rPr lang="ko-KR" altLang="en-US" dirty="0"/>
              <a:t>는 “적극적인 </a:t>
            </a:r>
            <a:r>
              <a:rPr lang="ko-KR" altLang="en-US" dirty="0" err="1"/>
              <a:t>비스니스</a:t>
            </a:r>
            <a:r>
              <a:rPr lang="ko-KR" altLang="en-US" dirty="0"/>
              <a:t> 혁신으로 효율성을 얻게 될 </a:t>
            </a:r>
            <a:r>
              <a:rPr lang="ko-KR" altLang="en-US" dirty="0" err="1"/>
              <a:t>것입니다”라고</a:t>
            </a:r>
            <a:r>
              <a:rPr lang="ko-KR" altLang="en-US" dirty="0"/>
              <a:t> 말합니다</a:t>
            </a:r>
            <a:r>
              <a:rPr lang="en-US" altLang="ko-KR" dirty="0"/>
              <a:t>.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3F8C8B5-F6EC-489B-BD0F-CD89A73CAB3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ko-KR" altLang="en-US" dirty="0"/>
              <a:t> </a:t>
            </a:r>
            <a:r>
              <a:rPr lang="en-US" altLang="ko-KR" dirty="0"/>
              <a:t>, </a:t>
            </a:r>
            <a:r>
              <a:rPr lang="ko-KR" altLang="en-US" dirty="0"/>
              <a:t>김건호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1AEA823-8519-4F9D-81FA-3673131076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ko-KR" altLang="en-US" dirty="0"/>
              <a:t>시나리오에 따른 공정 시뮬레이션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AEFF51B-0E28-4171-AE7C-A31AAB42B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01739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차트이(가) 표시된 사진&#10;&#10;자동 생성된 설명">
            <a:extLst>
              <a:ext uri="{FF2B5EF4-FFF2-40B4-BE49-F238E27FC236}">
                <a16:creationId xmlns:a16="http://schemas.microsoft.com/office/drawing/2014/main" id="{D624B245-8F0F-0DC2-7C4C-D972BE75C7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550" y="0"/>
            <a:ext cx="11138899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E3C8B473-489D-17B4-FEFA-EB5597058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/>
              <a:t>시나리오 설계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0120814-95E2-4431-63FC-2904D40AD8A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0" y="1035553"/>
            <a:ext cx="12192000" cy="496888"/>
          </a:xfrm>
        </p:spPr>
        <p:txBody>
          <a:bodyPr/>
          <a:lstStyle/>
          <a:p>
            <a:pPr algn="ctr"/>
            <a:r>
              <a:rPr lang="ko-KR" altLang="en-US" dirty="0"/>
              <a:t>시나리오 </a:t>
            </a:r>
            <a:r>
              <a:rPr lang="en-US" altLang="ko-KR" dirty="0"/>
              <a:t>2</a:t>
            </a:r>
            <a:r>
              <a:rPr lang="ko-KR" altLang="en-US" dirty="0"/>
              <a:t>번</a:t>
            </a:r>
            <a:endParaRPr lang="en-US" altLang="ko-KR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0E2B4C0-9744-8E0B-F3DA-48273DBEA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noProof="0" dirty="0"/>
              <a:t>시나리오에 따른 공정 시뮬레이션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92422A0-428A-5C60-0E02-2C064D665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altLang="ko-KR" noProof="0" smtClean="0"/>
              <a:pPr/>
              <a:t>9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날짜 개체 틀 10">
            <a:extLst>
              <a:ext uri="{FF2B5EF4-FFF2-40B4-BE49-F238E27FC236}">
                <a16:creationId xmlns:a16="http://schemas.microsoft.com/office/drawing/2014/main" id="{CB3EA4ED-1BC9-19DC-3B19-99D895D215C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</p:spTree>
    <p:extLst>
      <p:ext uri="{BB962C8B-B14F-4D97-AF65-F5344CB8AC3E}">
        <p14:creationId xmlns:p14="http://schemas.microsoft.com/office/powerpoint/2010/main" val="1490652266"/>
      </p:ext>
    </p:extLst>
  </p:cSld>
  <p:clrMapOvr>
    <a:masterClrMapping/>
  </p:clrMapOvr>
</p:sld>
</file>

<file path=ppt/theme/theme1.xml><?xml version="1.0" encoding="utf-8"?>
<a:theme xmlns:a="http://schemas.openxmlformats.org/drawingml/2006/main" name="모노라인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3328872_TF22318419_Win32" id="{2BE6961B-FA69-4260-AFAD-3D8256877AF9}" vid="{2636BF1C-1032-4E29-96EC-D5D5F0CCF6A6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5BA3906-9696-4247-AC0D-DD5C26B2A70A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01E84A1C-2814-43A7-9448-348326113A4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D446390-8521-40A2-A462-EA068123BED9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389</TotalTime>
  <Words>3895</Words>
  <Application>Microsoft Office PowerPoint</Application>
  <PresentationFormat>와이드스크린</PresentationFormat>
  <Paragraphs>777</Paragraphs>
  <Slides>80</Slides>
  <Notes>44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80</vt:i4>
      </vt:variant>
    </vt:vector>
  </HeadingPairs>
  <TitlesOfParts>
    <vt:vector size="86" baseType="lpstr">
      <vt:lpstr>돋움체</vt:lpstr>
      <vt:lpstr>맑은 고딕</vt:lpstr>
      <vt:lpstr>Aharoni</vt:lpstr>
      <vt:lpstr>Arial</vt:lpstr>
      <vt:lpstr>Tenorite</vt:lpstr>
      <vt:lpstr>모노라인</vt:lpstr>
      <vt:lpstr>시나리오에 따른 공정 시뮬레이션</vt:lpstr>
      <vt:lpstr>프로젝트 개요</vt:lpstr>
      <vt:lpstr>팀원 소개</vt:lpstr>
      <vt:lpstr>PowerPoint 프레젠테이션</vt:lpstr>
      <vt:lpstr>PowerPoint 프레젠테이션</vt:lpstr>
      <vt:lpstr>설계 - 안형석</vt:lpstr>
      <vt:lpstr>시나리오 설계</vt:lpstr>
      <vt:lpstr>시나리오 설계</vt:lpstr>
      <vt:lpstr>시나리오 설계</vt:lpstr>
      <vt:lpstr>시나리오 설계</vt:lpstr>
      <vt:lpstr>상태천이도</vt:lpstr>
      <vt:lpstr>상태천이도</vt:lpstr>
      <vt:lpstr>상태천이도</vt:lpstr>
      <vt:lpstr>상태천이도</vt:lpstr>
      <vt:lpstr>상태천이도</vt:lpstr>
      <vt:lpstr>상태천이도</vt:lpstr>
      <vt:lpstr>상태천이도</vt:lpstr>
      <vt:lpstr>상태천이도</vt:lpstr>
      <vt:lpstr>상태천이도</vt:lpstr>
      <vt:lpstr>코드 구현 - 박민준</vt:lpstr>
      <vt:lpstr>결합 자동화</vt:lpstr>
      <vt:lpstr>각 설비별 개수 가져오기</vt:lpstr>
      <vt:lpstr>설비 생성</vt:lpstr>
      <vt:lpstr>모델 연결</vt:lpstr>
      <vt:lpstr>연결 자동화의 핵심!!! Coups</vt:lpstr>
      <vt:lpstr>Coups 부속 연결 함수</vt:lpstr>
      <vt:lpstr>다음 설비가 받을수 있는지 결정? - ReadyMap</vt:lpstr>
      <vt:lpstr>다음 설비가 받을수 있는지 결정? - ReadyMap</vt:lpstr>
      <vt:lpstr>다음 설비가 받을수 있는지 결정? - ReadyMap</vt:lpstr>
      <vt:lpstr>다음 설비가 받을수 있는지 결정? - ReadyMap</vt:lpstr>
      <vt:lpstr>현재 설비에서 다음 설비 결정-m_whereTargetPk</vt:lpstr>
      <vt:lpstr>현재 설비에서 다음설비 결정 – M_WHERETARGETPK</vt:lpstr>
      <vt:lpstr>DB - 오영택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분야 - 이름</vt:lpstr>
      <vt:lpstr>시뮬레이션 결과</vt:lpstr>
      <vt:lpstr>각 시나리오별 생산량</vt:lpstr>
      <vt:lpstr>각 시나리오별 설비 상태 비율</vt:lpstr>
      <vt:lpstr>각 시나리오별 설비 상태 비율</vt:lpstr>
      <vt:lpstr>각 시나리오별 설비 상태 비율</vt:lpstr>
      <vt:lpstr>각 시나리오별 버퍼 평균</vt:lpstr>
      <vt:lpstr>각 시나리오별 버퍼 평균</vt:lpstr>
      <vt:lpstr>각 시나리오별 버퍼 평균</vt:lpstr>
      <vt:lpstr>각 시나리오별 설비 비율</vt:lpstr>
      <vt:lpstr>데이터 분석</vt:lpstr>
      <vt:lpstr>데이터분석</vt:lpstr>
      <vt:lpstr>시나리오 설계</vt:lpstr>
      <vt:lpstr>각 시나리오별 생산량</vt:lpstr>
      <vt:lpstr>각 시나리오별 설비 상태 비율</vt:lpstr>
      <vt:lpstr>각 시나리오별 버퍼 평균</vt:lpstr>
      <vt:lpstr>프로젝트 결론</vt:lpstr>
      <vt:lpstr>프로젝트 결론</vt:lpstr>
      <vt:lpstr>감사합니다.</vt:lpstr>
      <vt:lpstr>팀 소개</vt:lpstr>
      <vt:lpstr>회사 소개</vt:lpstr>
      <vt:lpstr>해결 방법</vt:lpstr>
      <vt:lpstr>제품 개요</vt:lpstr>
      <vt:lpstr>회사 개요</vt:lpstr>
      <vt:lpstr>비즈니스 모델</vt:lpstr>
      <vt:lpstr>시장 개요</vt:lpstr>
      <vt:lpstr>시장 비교</vt:lpstr>
      <vt:lpstr>경쟁 업체</vt:lpstr>
      <vt:lpstr>경쟁 업체  </vt:lpstr>
      <vt:lpstr>성장 전략</vt:lpstr>
      <vt:lpstr>유입</vt:lpstr>
      <vt:lpstr>2년 작업 계획</vt:lpstr>
      <vt:lpstr>재무</vt:lpstr>
      <vt:lpstr>팀 소개 </vt:lpstr>
      <vt:lpstr>자금 조달</vt:lpstr>
      <vt:lpstr>요약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시나리오에 따른 공정 시뮬레이션</dc:title>
  <dc:creator>b</dc:creator>
  <cp:lastModifiedBy>b</cp:lastModifiedBy>
  <cp:revision>96</cp:revision>
  <dcterms:created xsi:type="dcterms:W3CDTF">2023-03-21T04:41:08Z</dcterms:created>
  <dcterms:modified xsi:type="dcterms:W3CDTF">2023-03-24T05:12:52Z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